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56" r:id="rId2"/>
    <p:sldId id="261" r:id="rId3"/>
    <p:sldId id="257" r:id="rId4"/>
    <p:sldId id="259" r:id="rId5"/>
    <p:sldId id="279" r:id="rId6"/>
    <p:sldId id="280" r:id="rId7"/>
    <p:sldId id="290" r:id="rId8"/>
    <p:sldId id="282" r:id="rId9"/>
    <p:sldId id="283" r:id="rId10"/>
    <p:sldId id="281" r:id="rId11"/>
    <p:sldId id="285" r:id="rId12"/>
    <p:sldId id="284" r:id="rId13"/>
    <p:sldId id="287" r:id="rId14"/>
    <p:sldId id="286" r:id="rId15"/>
    <p:sldId id="288" r:id="rId16"/>
    <p:sldId id="289" r:id="rId17"/>
    <p:sldId id="291" r:id="rId18"/>
  </p:sldIdLst>
  <p:sldSz cx="9144000" cy="5143500" type="screen16x9"/>
  <p:notesSz cx="6858000" cy="9144000"/>
  <p:embeddedFontLst>
    <p:embeddedFont>
      <p:font typeface="Barlow" panose="020B0604020202020204" charset="0"/>
      <p:regular r:id="rId20"/>
      <p:bold r:id="rId21"/>
      <p:italic r:id="rId22"/>
      <p:boldItalic r:id="rId23"/>
    </p:embeddedFont>
    <p:embeddedFont>
      <p:font typeface="Barlow Light"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Raleway Thin"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5B7B9-7AAB-4E71-8935-5ACDFAD8A81C}">
  <a:tblStyle styleId="{5CD5B7B9-7AAB-4E71-8935-5ACDFAD8A81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9" autoAdjust="0"/>
    <p:restoredTop sz="94660"/>
  </p:normalViewPr>
  <p:slideViewPr>
    <p:cSldViewPr snapToGrid="0">
      <p:cViewPr varScale="1">
        <p:scale>
          <a:sx n="89" d="100"/>
          <a:sy n="89" d="100"/>
        </p:scale>
        <p:origin x="9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013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811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07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476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701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502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459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02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38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237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94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52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8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www.techtarget.com/searchapparchitecture/definition/user-interface-UI"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538464" y="1147675"/>
            <a:ext cx="4962600" cy="283169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b="1" dirty="0">
                <a:latin typeface="+mn-lt"/>
              </a:rPr>
              <a:t>THE FULL STACK WEB DEVELOPER</a:t>
            </a:r>
            <a:br>
              <a:rPr lang="en-US" sz="3200" b="1" dirty="0">
                <a:latin typeface="+mn-lt"/>
              </a:rPr>
            </a:br>
            <a:r>
              <a:rPr lang="en-US" sz="3200" b="1" dirty="0">
                <a:latin typeface="+mn-lt"/>
              </a:rPr>
              <a:t>BOOTCAMP 2022</a:t>
            </a:r>
            <a:endParaRPr sz="3200" b="1" dirty="0">
              <a:latin typeface="+mn-lt"/>
            </a:endParaRPr>
          </a:p>
        </p:txBody>
      </p:sp>
      <p:sp>
        <p:nvSpPr>
          <p:cNvPr id="342" name="Rectangle 341">
            <a:extLst>
              <a:ext uri="{FF2B5EF4-FFF2-40B4-BE49-F238E27FC236}">
                <a16:creationId xmlns:a16="http://schemas.microsoft.com/office/drawing/2014/main" id="{74C6F8B7-6AB1-4860-A35C-AB021C203B9A}"/>
              </a:ext>
            </a:extLst>
          </p:cNvPr>
          <p:cNvSpPr/>
          <p:nvPr/>
        </p:nvSpPr>
        <p:spPr>
          <a:xfrm>
            <a:off x="54823" y="4828739"/>
            <a:ext cx="1043507" cy="23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Starting soon.</a:t>
            </a:r>
          </a:p>
        </p:txBody>
      </p:sp>
      <p:pic>
        <p:nvPicPr>
          <p:cNvPr id="339" name="Picture 338">
            <a:extLst>
              <a:ext uri="{FF2B5EF4-FFF2-40B4-BE49-F238E27FC236}">
                <a16:creationId xmlns:a16="http://schemas.microsoft.com/office/drawing/2014/main" id="{48D6F22B-206E-4C50-B7FA-4976FE7341C8}"/>
              </a:ext>
            </a:extLst>
          </p:cNvPr>
          <p:cNvPicPr>
            <a:picLocks noChangeAspect="1"/>
          </p:cNvPicPr>
          <p:nvPr/>
        </p:nvPicPr>
        <p:blipFill>
          <a:blip r:embed="rId3"/>
          <a:stretch>
            <a:fillRect/>
          </a:stretch>
        </p:blipFill>
        <p:spPr>
          <a:xfrm>
            <a:off x="7744191" y="202682"/>
            <a:ext cx="809831" cy="4751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386285" y="704724"/>
            <a:ext cx="2419735" cy="4030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JAVASCRIPT</a:t>
            </a:r>
          </a:p>
        </p:txBody>
      </p:sp>
      <p:sp>
        <p:nvSpPr>
          <p:cNvPr id="57" name="Google Shape;595;p17">
            <a:extLst>
              <a:ext uri="{FF2B5EF4-FFF2-40B4-BE49-F238E27FC236}">
                <a16:creationId xmlns:a16="http://schemas.microsoft.com/office/drawing/2014/main" id="{E44A7B22-BF89-4CE0-AA7A-14219608C19E}"/>
              </a:ext>
            </a:extLst>
          </p:cNvPr>
          <p:cNvSpPr txBox="1">
            <a:spLocks/>
          </p:cNvSpPr>
          <p:nvPr/>
        </p:nvSpPr>
        <p:spPr>
          <a:xfrm>
            <a:off x="842353" y="1251300"/>
            <a:ext cx="4601135" cy="264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0"/>
              </a:spcBef>
              <a:spcAft>
                <a:spcPts val="0"/>
              </a:spcAft>
              <a:buClr>
                <a:schemeClr val="dk2"/>
              </a:buClr>
              <a:buSzPts val="1800"/>
              <a:buFont typeface="Barlow Light"/>
              <a:buNone/>
              <a:defRPr sz="2000" b="0" i="0" u="none" strike="noStrike" cap="none">
                <a:solidFill>
                  <a:schemeClr val="dk2"/>
                </a:solidFill>
                <a:latin typeface="Barlow Light"/>
                <a:ea typeface="Barlow Light"/>
                <a:cs typeface="Barlow Light"/>
                <a:sym typeface="Barlow Light"/>
              </a:defRPr>
            </a:lvl1pPr>
            <a:lvl2pPr marL="914400" marR="0" lvl="1"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a:spcBef>
                <a:spcPts val="600"/>
              </a:spcBef>
              <a:buFont typeface="Barlow Light"/>
              <a:buChar char="▸"/>
            </a:pPr>
            <a:r>
              <a:rPr lang="en-US" sz="1400" dirty="0" err="1">
                <a:solidFill>
                  <a:schemeClr val="tx1"/>
                </a:solidFill>
                <a:latin typeface="+mj-lt"/>
              </a:rPr>
              <a:t>Javascript</a:t>
            </a:r>
            <a:r>
              <a:rPr lang="en-US" sz="1400" dirty="0">
                <a:solidFill>
                  <a:schemeClr val="tx1"/>
                </a:solidFill>
                <a:latin typeface="+mj-lt"/>
              </a:rPr>
              <a:t> is the world’s most popular programming language.</a:t>
            </a:r>
          </a:p>
          <a:p>
            <a:pPr>
              <a:spcBef>
                <a:spcPts val="600"/>
              </a:spcBef>
              <a:buFont typeface="Barlow Light"/>
              <a:buChar char="▸"/>
            </a:pPr>
            <a:r>
              <a:rPr lang="en-US" sz="1400" dirty="0">
                <a:solidFill>
                  <a:schemeClr val="tx1"/>
                </a:solidFill>
                <a:latin typeface="+mj-lt"/>
              </a:rPr>
              <a:t>Its also known as scripting language for web pages.</a:t>
            </a:r>
          </a:p>
          <a:p>
            <a:pPr>
              <a:spcBef>
                <a:spcPts val="600"/>
              </a:spcBef>
              <a:buFont typeface="Barlow Light"/>
              <a:buChar char="▸"/>
            </a:pPr>
            <a:r>
              <a:rPr lang="en-US" sz="1400" dirty="0">
                <a:solidFill>
                  <a:schemeClr val="tx1"/>
                </a:solidFill>
                <a:latin typeface="+mj-lt"/>
              </a:rPr>
              <a:t>Its not only used for web pages but it can also create millions of well paid jobs.</a:t>
            </a:r>
          </a:p>
          <a:p>
            <a:pPr>
              <a:spcBef>
                <a:spcPts val="600"/>
              </a:spcBef>
              <a:buFont typeface="Barlow Light"/>
              <a:buChar char="▸"/>
            </a:pPr>
            <a:r>
              <a:rPr lang="en-US" sz="1400" dirty="0" err="1">
                <a:solidFill>
                  <a:schemeClr val="tx1"/>
                </a:solidFill>
                <a:latin typeface="+mj-lt"/>
              </a:rPr>
              <a:t>Javascript</a:t>
            </a:r>
            <a:r>
              <a:rPr lang="en-US" sz="1400" dirty="0">
                <a:solidFill>
                  <a:schemeClr val="tx1"/>
                </a:solidFill>
                <a:latin typeface="+mj-lt"/>
              </a:rPr>
              <a:t> allows the user to interact with the website.</a:t>
            </a:r>
          </a:p>
          <a:p>
            <a:pPr>
              <a:spcBef>
                <a:spcPts val="600"/>
              </a:spcBef>
              <a:buFont typeface="Barlow Light"/>
              <a:buChar char="▸"/>
            </a:pPr>
            <a:r>
              <a:rPr lang="en-US" sz="1400" dirty="0" err="1">
                <a:solidFill>
                  <a:schemeClr val="tx1"/>
                </a:solidFill>
                <a:latin typeface="+mj-lt"/>
              </a:rPr>
              <a:t>Javascript</a:t>
            </a:r>
            <a:r>
              <a:rPr lang="en-US" sz="1400" dirty="0">
                <a:solidFill>
                  <a:schemeClr val="tx1"/>
                </a:solidFill>
                <a:latin typeface="+mj-lt"/>
              </a:rPr>
              <a:t> can be used Client-side, not only that but also it can be used in the server side.</a:t>
            </a:r>
          </a:p>
          <a:p>
            <a:pPr>
              <a:spcBef>
                <a:spcPts val="600"/>
              </a:spcBef>
              <a:buFont typeface="Barlow Light"/>
              <a:buChar char="▸"/>
            </a:pPr>
            <a:endParaRPr lang="en-US" sz="1400" dirty="0">
              <a:solidFill>
                <a:schemeClr val="tx1"/>
              </a:solidFill>
              <a:latin typeface="+mj-lt"/>
            </a:endParaRPr>
          </a:p>
        </p:txBody>
      </p:sp>
      <p:pic>
        <p:nvPicPr>
          <p:cNvPr id="58" name="Picture 57">
            <a:extLst>
              <a:ext uri="{FF2B5EF4-FFF2-40B4-BE49-F238E27FC236}">
                <a16:creationId xmlns:a16="http://schemas.microsoft.com/office/drawing/2014/main" id="{A303D492-9F38-47DF-BD38-18D37688A1BC}"/>
              </a:ext>
            </a:extLst>
          </p:cNvPr>
          <p:cNvPicPr>
            <a:picLocks noChangeAspect="1"/>
          </p:cNvPicPr>
          <p:nvPr/>
        </p:nvPicPr>
        <p:blipFill>
          <a:blip r:embed="rId3"/>
          <a:stretch>
            <a:fillRect/>
          </a:stretch>
        </p:blipFill>
        <p:spPr>
          <a:xfrm>
            <a:off x="6109835" y="1251300"/>
            <a:ext cx="2640900" cy="2640900"/>
          </a:xfrm>
          <a:prstGeom prst="rect">
            <a:avLst/>
          </a:prstGeom>
        </p:spPr>
      </p:pic>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pic>
        <p:nvPicPr>
          <p:cNvPr id="8" name="Picture 7">
            <a:extLst>
              <a:ext uri="{FF2B5EF4-FFF2-40B4-BE49-F238E27FC236}">
                <a16:creationId xmlns:a16="http://schemas.microsoft.com/office/drawing/2014/main" id="{B735E53C-4070-422F-B48C-F362313572AE}"/>
              </a:ext>
            </a:extLst>
          </p:cNvPr>
          <p:cNvPicPr>
            <a:picLocks noChangeAspect="1"/>
          </p:cNvPicPr>
          <p:nvPr/>
        </p:nvPicPr>
        <p:blipFill>
          <a:blip r:embed="rId4"/>
          <a:stretch>
            <a:fillRect/>
          </a:stretch>
        </p:blipFill>
        <p:spPr>
          <a:xfrm>
            <a:off x="7744191" y="202682"/>
            <a:ext cx="809831" cy="475135"/>
          </a:xfrm>
          <a:prstGeom prst="rect">
            <a:avLst/>
          </a:prstGeom>
        </p:spPr>
      </p:pic>
    </p:spTree>
    <p:extLst>
      <p:ext uri="{BB962C8B-B14F-4D97-AF65-F5344CB8AC3E}">
        <p14:creationId xmlns:p14="http://schemas.microsoft.com/office/powerpoint/2010/main" val="272849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386285" y="704724"/>
            <a:ext cx="2419735" cy="4030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REACT JS</a:t>
            </a:r>
          </a:p>
        </p:txBody>
      </p:sp>
      <p:sp>
        <p:nvSpPr>
          <p:cNvPr id="57" name="Google Shape;595;p17">
            <a:extLst>
              <a:ext uri="{FF2B5EF4-FFF2-40B4-BE49-F238E27FC236}">
                <a16:creationId xmlns:a16="http://schemas.microsoft.com/office/drawing/2014/main" id="{E44A7B22-BF89-4CE0-AA7A-14219608C19E}"/>
              </a:ext>
            </a:extLst>
          </p:cNvPr>
          <p:cNvSpPr txBox="1">
            <a:spLocks/>
          </p:cNvSpPr>
          <p:nvPr/>
        </p:nvSpPr>
        <p:spPr>
          <a:xfrm>
            <a:off x="842353" y="1251300"/>
            <a:ext cx="4601135" cy="264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0"/>
              </a:spcBef>
              <a:spcAft>
                <a:spcPts val="0"/>
              </a:spcAft>
              <a:buClr>
                <a:schemeClr val="dk2"/>
              </a:buClr>
              <a:buSzPts val="1800"/>
              <a:buFont typeface="Barlow Light"/>
              <a:buNone/>
              <a:defRPr sz="2000" b="0" i="0" u="none" strike="noStrike" cap="none">
                <a:solidFill>
                  <a:schemeClr val="dk2"/>
                </a:solidFill>
                <a:latin typeface="Barlow Light"/>
                <a:ea typeface="Barlow Light"/>
                <a:cs typeface="Barlow Light"/>
                <a:sym typeface="Barlow Light"/>
              </a:defRPr>
            </a:lvl1pPr>
            <a:lvl2pPr marL="914400" marR="0" lvl="1"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a:spcBef>
                <a:spcPts val="600"/>
              </a:spcBef>
              <a:buFont typeface="Barlow Light"/>
              <a:buChar char="▸"/>
            </a:pPr>
            <a:r>
              <a:rPr lang="en-US" sz="1400" dirty="0">
                <a:solidFill>
                  <a:schemeClr val="tx1"/>
                </a:solidFill>
                <a:latin typeface="+mj-lt"/>
              </a:rPr>
              <a:t>React is the most popular JavaScript library for building web applications.</a:t>
            </a:r>
          </a:p>
          <a:p>
            <a:pPr>
              <a:spcBef>
                <a:spcPts val="600"/>
              </a:spcBef>
              <a:buFont typeface="Barlow Light"/>
              <a:buChar char="▸"/>
            </a:pPr>
            <a:r>
              <a:rPr lang="en-US" sz="1400" dirty="0">
                <a:solidFill>
                  <a:schemeClr val="tx1"/>
                </a:solidFill>
                <a:latin typeface="+mj-lt"/>
              </a:rPr>
              <a:t>It was developed by Meta previously known as Facebook 2011.</a:t>
            </a:r>
          </a:p>
          <a:p>
            <a:pPr>
              <a:spcBef>
                <a:spcPts val="600"/>
              </a:spcBef>
              <a:buFont typeface="Barlow Light"/>
              <a:buChar char="▸"/>
            </a:pPr>
            <a:r>
              <a:rPr lang="en-US" sz="1400" dirty="0">
                <a:solidFill>
                  <a:schemeClr val="tx1"/>
                </a:solidFill>
                <a:latin typeface="+mj-lt"/>
              </a:rPr>
              <a:t>React is used by Facebook, Netflix, Airbnb and many more.</a:t>
            </a:r>
          </a:p>
          <a:p>
            <a:pPr>
              <a:spcBef>
                <a:spcPts val="600"/>
              </a:spcBef>
              <a:buFont typeface="Barlow Light"/>
              <a:buChar char="▸"/>
            </a:pPr>
            <a:r>
              <a:rPr lang="en-US" sz="1400" dirty="0">
                <a:solidFill>
                  <a:schemeClr val="tx1"/>
                </a:solidFill>
                <a:latin typeface="+mj-lt"/>
              </a:rPr>
              <a:t>Its alternatives include vuejs, angular and Xamarin.</a:t>
            </a:r>
          </a:p>
          <a:p>
            <a:pPr>
              <a:spcBef>
                <a:spcPts val="600"/>
              </a:spcBef>
              <a:buFont typeface="Barlow Light"/>
              <a:buChar char="▸"/>
            </a:pPr>
            <a:endParaRPr lang="en-US" sz="1400" dirty="0">
              <a:solidFill>
                <a:schemeClr val="tx1"/>
              </a:solidFill>
              <a:latin typeface="+mj-lt"/>
            </a:endParaRPr>
          </a:p>
          <a:p>
            <a:pPr>
              <a:spcBef>
                <a:spcPts val="600"/>
              </a:spcBef>
              <a:buFont typeface="Barlow Light"/>
              <a:buChar char="▸"/>
            </a:pPr>
            <a:endParaRPr lang="en-US" sz="1400" dirty="0">
              <a:solidFill>
                <a:schemeClr val="tx1"/>
              </a:solidFill>
              <a:latin typeface="+mj-lt"/>
            </a:endParaRPr>
          </a:p>
          <a:p>
            <a:pPr>
              <a:spcBef>
                <a:spcPts val="600"/>
              </a:spcBef>
              <a:buFont typeface="Barlow Light"/>
              <a:buChar char="▸"/>
            </a:pPr>
            <a:endParaRPr lang="en-US" sz="1400" dirty="0">
              <a:solidFill>
                <a:schemeClr val="tx1"/>
              </a:solidFill>
              <a:latin typeface="+mj-lt"/>
            </a:endParaRPr>
          </a:p>
        </p:txBody>
      </p:sp>
      <p:pic>
        <p:nvPicPr>
          <p:cNvPr id="58" name="Picture 57">
            <a:extLst>
              <a:ext uri="{FF2B5EF4-FFF2-40B4-BE49-F238E27FC236}">
                <a16:creationId xmlns:a16="http://schemas.microsoft.com/office/drawing/2014/main" id="{A303D492-9F38-47DF-BD38-18D37688A1BC}"/>
              </a:ext>
            </a:extLst>
          </p:cNvPr>
          <p:cNvPicPr>
            <a:picLocks noChangeAspect="1"/>
          </p:cNvPicPr>
          <p:nvPr/>
        </p:nvPicPr>
        <p:blipFill>
          <a:blip r:embed="rId3"/>
          <a:stretch>
            <a:fillRect/>
          </a:stretch>
        </p:blipFill>
        <p:spPr>
          <a:xfrm>
            <a:off x="6109835" y="1251300"/>
            <a:ext cx="2640900" cy="2640900"/>
          </a:xfrm>
          <a:prstGeom prst="rect">
            <a:avLst/>
          </a:prstGeom>
        </p:spPr>
      </p:pic>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pic>
        <p:nvPicPr>
          <p:cNvPr id="8" name="Picture 7">
            <a:extLst>
              <a:ext uri="{FF2B5EF4-FFF2-40B4-BE49-F238E27FC236}">
                <a16:creationId xmlns:a16="http://schemas.microsoft.com/office/drawing/2014/main" id="{0620CEA4-F8CE-457D-A3D1-33EF0CFE7F72}"/>
              </a:ext>
            </a:extLst>
          </p:cNvPr>
          <p:cNvPicPr>
            <a:picLocks noChangeAspect="1"/>
          </p:cNvPicPr>
          <p:nvPr/>
        </p:nvPicPr>
        <p:blipFill>
          <a:blip r:embed="rId4"/>
          <a:stretch>
            <a:fillRect/>
          </a:stretch>
        </p:blipFill>
        <p:spPr>
          <a:xfrm>
            <a:off x="7744191" y="202682"/>
            <a:ext cx="809831" cy="475135"/>
          </a:xfrm>
          <a:prstGeom prst="rect">
            <a:avLst/>
          </a:prstGeom>
        </p:spPr>
      </p:pic>
    </p:spTree>
    <p:extLst>
      <p:ext uri="{BB962C8B-B14F-4D97-AF65-F5344CB8AC3E}">
        <p14:creationId xmlns:p14="http://schemas.microsoft.com/office/powerpoint/2010/main" val="22346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386285" y="704724"/>
            <a:ext cx="2419735" cy="4030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NODE JS</a:t>
            </a:r>
          </a:p>
        </p:txBody>
      </p:sp>
      <p:sp>
        <p:nvSpPr>
          <p:cNvPr id="57" name="Google Shape;595;p17">
            <a:extLst>
              <a:ext uri="{FF2B5EF4-FFF2-40B4-BE49-F238E27FC236}">
                <a16:creationId xmlns:a16="http://schemas.microsoft.com/office/drawing/2014/main" id="{E44A7B22-BF89-4CE0-AA7A-14219608C19E}"/>
              </a:ext>
            </a:extLst>
          </p:cNvPr>
          <p:cNvSpPr txBox="1">
            <a:spLocks/>
          </p:cNvSpPr>
          <p:nvPr/>
        </p:nvSpPr>
        <p:spPr>
          <a:xfrm>
            <a:off x="842353" y="1251300"/>
            <a:ext cx="4601135" cy="264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0"/>
              </a:spcBef>
              <a:spcAft>
                <a:spcPts val="0"/>
              </a:spcAft>
              <a:buClr>
                <a:schemeClr val="dk2"/>
              </a:buClr>
              <a:buSzPts val="1800"/>
              <a:buFont typeface="Barlow Light"/>
              <a:buNone/>
              <a:defRPr sz="2000" b="0" i="0" u="none" strike="noStrike" cap="none">
                <a:solidFill>
                  <a:schemeClr val="dk2"/>
                </a:solidFill>
                <a:latin typeface="Barlow Light"/>
                <a:ea typeface="Barlow Light"/>
                <a:cs typeface="Barlow Light"/>
                <a:sym typeface="Barlow Light"/>
              </a:defRPr>
            </a:lvl1pPr>
            <a:lvl2pPr marL="914400" marR="0" lvl="1"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a:spcBef>
                <a:spcPts val="600"/>
              </a:spcBef>
              <a:buFont typeface="Barlow Light"/>
              <a:buChar char="▸"/>
            </a:pPr>
            <a:r>
              <a:rPr lang="en-US" sz="1200" dirty="0">
                <a:solidFill>
                  <a:schemeClr val="tx1"/>
                </a:solidFill>
                <a:latin typeface="+mj-lt"/>
              </a:rPr>
              <a:t>Node.js is an open-source and cross-platform runtime environment for executing </a:t>
            </a:r>
            <a:r>
              <a:rPr lang="en-US" sz="1200" b="1" dirty="0">
                <a:solidFill>
                  <a:schemeClr val="tx1"/>
                </a:solidFill>
                <a:latin typeface="+mj-lt"/>
              </a:rPr>
              <a:t>JAVASCRIPT</a:t>
            </a:r>
            <a:r>
              <a:rPr lang="en-US" sz="1200" dirty="0">
                <a:solidFill>
                  <a:schemeClr val="tx1"/>
                </a:solidFill>
                <a:latin typeface="+mj-lt"/>
              </a:rPr>
              <a:t> code outside a browser.</a:t>
            </a:r>
          </a:p>
          <a:p>
            <a:pPr>
              <a:spcBef>
                <a:spcPts val="600"/>
              </a:spcBef>
              <a:buFont typeface="Barlow Light"/>
              <a:buChar char="▸"/>
            </a:pPr>
            <a:r>
              <a:rPr lang="en-US" sz="1200" dirty="0">
                <a:solidFill>
                  <a:schemeClr val="tx1"/>
                </a:solidFill>
                <a:latin typeface="+mj-lt"/>
              </a:rPr>
              <a:t>You need to remember that </a:t>
            </a:r>
            <a:r>
              <a:rPr lang="en-US" sz="1200" b="1" dirty="0">
                <a:solidFill>
                  <a:schemeClr val="tx1"/>
                </a:solidFill>
                <a:latin typeface="+mj-lt"/>
              </a:rPr>
              <a:t>NodeJS is not a framework and it’s not a programming language</a:t>
            </a:r>
            <a:r>
              <a:rPr lang="en-US" sz="1200" dirty="0">
                <a:solidFill>
                  <a:schemeClr val="tx1"/>
                </a:solidFill>
                <a:latin typeface="+mj-lt"/>
              </a:rPr>
              <a:t>.</a:t>
            </a:r>
          </a:p>
          <a:p>
            <a:pPr>
              <a:spcBef>
                <a:spcPts val="600"/>
              </a:spcBef>
              <a:buFont typeface="Barlow Light"/>
              <a:buChar char="▸"/>
            </a:pPr>
            <a:r>
              <a:rPr lang="en-US" sz="1200" dirty="0">
                <a:solidFill>
                  <a:schemeClr val="tx1"/>
                </a:solidFill>
                <a:latin typeface="+mj-lt"/>
              </a:rPr>
              <a:t>We often use Node.js for building back-end services like APIs like Web App or Mobile App.</a:t>
            </a:r>
          </a:p>
          <a:p>
            <a:pPr>
              <a:spcBef>
                <a:spcPts val="600"/>
              </a:spcBef>
              <a:buFont typeface="Barlow Light"/>
              <a:buChar char="▸"/>
            </a:pPr>
            <a:r>
              <a:rPr lang="en-US" sz="1200" dirty="0">
                <a:solidFill>
                  <a:schemeClr val="tx1"/>
                </a:solidFill>
                <a:latin typeface="+mj-lt"/>
              </a:rPr>
              <a:t>It’s used in production by large companies such as PayPal, Uber, Netflix, Walmart, and so on.</a:t>
            </a:r>
          </a:p>
        </p:txBody>
      </p:sp>
      <p:pic>
        <p:nvPicPr>
          <p:cNvPr id="58" name="Picture 57">
            <a:extLst>
              <a:ext uri="{FF2B5EF4-FFF2-40B4-BE49-F238E27FC236}">
                <a16:creationId xmlns:a16="http://schemas.microsoft.com/office/drawing/2014/main" id="{A303D492-9F38-47DF-BD38-18D37688A1BC}"/>
              </a:ext>
            </a:extLst>
          </p:cNvPr>
          <p:cNvPicPr>
            <a:picLocks noChangeAspect="1"/>
          </p:cNvPicPr>
          <p:nvPr/>
        </p:nvPicPr>
        <p:blipFill>
          <a:blip r:embed="rId3"/>
          <a:stretch>
            <a:fillRect/>
          </a:stretch>
        </p:blipFill>
        <p:spPr>
          <a:xfrm>
            <a:off x="6109835" y="1251300"/>
            <a:ext cx="2640900" cy="2640900"/>
          </a:xfrm>
          <a:prstGeom prst="rect">
            <a:avLst/>
          </a:prstGeom>
        </p:spPr>
      </p:pic>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8" name="Picture 7">
            <a:extLst>
              <a:ext uri="{FF2B5EF4-FFF2-40B4-BE49-F238E27FC236}">
                <a16:creationId xmlns:a16="http://schemas.microsoft.com/office/drawing/2014/main" id="{0C3BE86D-BB2D-4F7D-B7E4-543B5CC9E39A}"/>
              </a:ext>
            </a:extLst>
          </p:cNvPr>
          <p:cNvPicPr>
            <a:picLocks noChangeAspect="1"/>
          </p:cNvPicPr>
          <p:nvPr/>
        </p:nvPicPr>
        <p:blipFill>
          <a:blip r:embed="rId4"/>
          <a:stretch>
            <a:fillRect/>
          </a:stretch>
        </p:blipFill>
        <p:spPr>
          <a:xfrm>
            <a:off x="7744191" y="202682"/>
            <a:ext cx="809831" cy="475135"/>
          </a:xfrm>
          <a:prstGeom prst="rect">
            <a:avLst/>
          </a:prstGeom>
        </p:spPr>
      </p:pic>
    </p:spTree>
    <p:extLst>
      <p:ext uri="{BB962C8B-B14F-4D97-AF65-F5344CB8AC3E}">
        <p14:creationId xmlns:p14="http://schemas.microsoft.com/office/powerpoint/2010/main" val="56145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386285" y="704724"/>
            <a:ext cx="2419735" cy="4030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Express JS</a:t>
            </a:r>
          </a:p>
        </p:txBody>
      </p:sp>
      <p:sp>
        <p:nvSpPr>
          <p:cNvPr id="57" name="Google Shape;595;p17">
            <a:extLst>
              <a:ext uri="{FF2B5EF4-FFF2-40B4-BE49-F238E27FC236}">
                <a16:creationId xmlns:a16="http://schemas.microsoft.com/office/drawing/2014/main" id="{E44A7B22-BF89-4CE0-AA7A-14219608C19E}"/>
              </a:ext>
            </a:extLst>
          </p:cNvPr>
          <p:cNvSpPr txBox="1">
            <a:spLocks/>
          </p:cNvSpPr>
          <p:nvPr/>
        </p:nvSpPr>
        <p:spPr>
          <a:xfrm>
            <a:off x="842353" y="1251300"/>
            <a:ext cx="4601135" cy="264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0"/>
              </a:spcBef>
              <a:spcAft>
                <a:spcPts val="0"/>
              </a:spcAft>
              <a:buClr>
                <a:schemeClr val="dk2"/>
              </a:buClr>
              <a:buSzPts val="1800"/>
              <a:buFont typeface="Barlow Light"/>
              <a:buNone/>
              <a:defRPr sz="2000" b="0" i="0" u="none" strike="noStrike" cap="none">
                <a:solidFill>
                  <a:schemeClr val="dk2"/>
                </a:solidFill>
                <a:latin typeface="Barlow Light"/>
                <a:ea typeface="Barlow Light"/>
                <a:cs typeface="Barlow Light"/>
                <a:sym typeface="Barlow Light"/>
              </a:defRPr>
            </a:lvl1pPr>
            <a:lvl2pPr marL="914400" marR="0" lvl="1"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a:spcBef>
                <a:spcPts val="600"/>
              </a:spcBef>
              <a:buFont typeface="Barlow Light"/>
              <a:buChar char="▸"/>
            </a:pPr>
            <a:r>
              <a:rPr lang="en-US" sz="1400" dirty="0">
                <a:latin typeface="+mj-lt"/>
              </a:rPr>
              <a:t>Express is Node.js based web application framework</a:t>
            </a:r>
            <a:endParaRPr lang="en-US" sz="1400" dirty="0">
              <a:solidFill>
                <a:schemeClr val="tx1"/>
              </a:solidFill>
              <a:latin typeface="+mj-lt"/>
            </a:endParaRPr>
          </a:p>
          <a:p>
            <a:pPr>
              <a:spcBef>
                <a:spcPts val="600"/>
              </a:spcBef>
              <a:buFont typeface="Barlow Light"/>
              <a:buChar char="▸"/>
            </a:pPr>
            <a:r>
              <a:rPr lang="en-US" sz="1400" dirty="0">
                <a:latin typeface="+mj-lt"/>
              </a:rPr>
              <a:t>It is an open source framework developed and maintained by the Node.js foundation.</a:t>
            </a:r>
          </a:p>
          <a:p>
            <a:pPr>
              <a:spcBef>
                <a:spcPts val="600"/>
              </a:spcBef>
              <a:buFont typeface="Barlow Light"/>
              <a:buChar char="▸"/>
            </a:pPr>
            <a:r>
              <a:rPr lang="en-US" sz="1400" dirty="0">
                <a:latin typeface="+mj-lt"/>
              </a:rPr>
              <a:t>It requires less development and maintenance cost.</a:t>
            </a:r>
          </a:p>
          <a:p>
            <a:pPr>
              <a:spcBef>
                <a:spcPts val="600"/>
              </a:spcBef>
              <a:buFont typeface="Barlow Light"/>
              <a:buChar char="▸"/>
            </a:pPr>
            <a:endParaRPr lang="en-US" sz="1400" dirty="0">
              <a:solidFill>
                <a:schemeClr val="tx1"/>
              </a:solidFill>
              <a:latin typeface="+mj-lt"/>
            </a:endParaRPr>
          </a:p>
        </p:txBody>
      </p:sp>
      <p:pic>
        <p:nvPicPr>
          <p:cNvPr id="58" name="Picture 57">
            <a:extLst>
              <a:ext uri="{FF2B5EF4-FFF2-40B4-BE49-F238E27FC236}">
                <a16:creationId xmlns:a16="http://schemas.microsoft.com/office/drawing/2014/main" id="{A303D492-9F38-47DF-BD38-18D37688A1BC}"/>
              </a:ext>
            </a:extLst>
          </p:cNvPr>
          <p:cNvPicPr>
            <a:picLocks noChangeAspect="1"/>
          </p:cNvPicPr>
          <p:nvPr/>
        </p:nvPicPr>
        <p:blipFill>
          <a:blip r:embed="rId3"/>
          <a:stretch>
            <a:fillRect/>
          </a:stretch>
        </p:blipFill>
        <p:spPr>
          <a:xfrm>
            <a:off x="6109835" y="2171356"/>
            <a:ext cx="2640900" cy="800788"/>
          </a:xfrm>
          <a:prstGeom prst="rect">
            <a:avLst/>
          </a:prstGeom>
        </p:spPr>
      </p:pic>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pic>
        <p:nvPicPr>
          <p:cNvPr id="8" name="Picture 7">
            <a:extLst>
              <a:ext uri="{FF2B5EF4-FFF2-40B4-BE49-F238E27FC236}">
                <a16:creationId xmlns:a16="http://schemas.microsoft.com/office/drawing/2014/main" id="{02D5C1AD-F241-4442-8A4C-1D9C2A5023DE}"/>
              </a:ext>
            </a:extLst>
          </p:cNvPr>
          <p:cNvPicPr>
            <a:picLocks noChangeAspect="1"/>
          </p:cNvPicPr>
          <p:nvPr/>
        </p:nvPicPr>
        <p:blipFill>
          <a:blip r:embed="rId4"/>
          <a:stretch>
            <a:fillRect/>
          </a:stretch>
        </p:blipFill>
        <p:spPr>
          <a:xfrm>
            <a:off x="7744191" y="202682"/>
            <a:ext cx="809831" cy="475135"/>
          </a:xfrm>
          <a:prstGeom prst="rect">
            <a:avLst/>
          </a:prstGeom>
        </p:spPr>
      </p:pic>
    </p:spTree>
    <p:extLst>
      <p:ext uri="{BB962C8B-B14F-4D97-AF65-F5344CB8AC3E}">
        <p14:creationId xmlns:p14="http://schemas.microsoft.com/office/powerpoint/2010/main" val="3696778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386285" y="704724"/>
            <a:ext cx="2419735" cy="4030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PostgreSQL</a:t>
            </a:r>
          </a:p>
        </p:txBody>
      </p:sp>
      <p:sp>
        <p:nvSpPr>
          <p:cNvPr id="57" name="Google Shape;595;p17">
            <a:extLst>
              <a:ext uri="{FF2B5EF4-FFF2-40B4-BE49-F238E27FC236}">
                <a16:creationId xmlns:a16="http://schemas.microsoft.com/office/drawing/2014/main" id="{E44A7B22-BF89-4CE0-AA7A-14219608C19E}"/>
              </a:ext>
            </a:extLst>
          </p:cNvPr>
          <p:cNvSpPr txBox="1">
            <a:spLocks/>
          </p:cNvSpPr>
          <p:nvPr/>
        </p:nvSpPr>
        <p:spPr>
          <a:xfrm>
            <a:off x="842353" y="1251300"/>
            <a:ext cx="4601135" cy="264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0"/>
              </a:spcBef>
              <a:spcAft>
                <a:spcPts val="0"/>
              </a:spcAft>
              <a:buClr>
                <a:schemeClr val="dk2"/>
              </a:buClr>
              <a:buSzPts val="1800"/>
              <a:buFont typeface="Barlow Light"/>
              <a:buNone/>
              <a:defRPr sz="2000" b="0" i="0" u="none" strike="noStrike" cap="none">
                <a:solidFill>
                  <a:schemeClr val="dk2"/>
                </a:solidFill>
                <a:latin typeface="Barlow Light"/>
                <a:ea typeface="Barlow Light"/>
                <a:cs typeface="Barlow Light"/>
                <a:sym typeface="Barlow Light"/>
              </a:defRPr>
            </a:lvl1pPr>
            <a:lvl2pPr marL="914400" marR="0" lvl="1"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a:spcBef>
                <a:spcPts val="600"/>
              </a:spcBef>
              <a:buFont typeface="Barlow Light"/>
              <a:buChar char="▸"/>
            </a:pPr>
            <a:r>
              <a:rPr lang="en-US" sz="1200" dirty="0">
                <a:solidFill>
                  <a:schemeClr val="tx1"/>
                </a:solidFill>
                <a:latin typeface="+mj-lt"/>
              </a:rPr>
              <a:t>PostgreSQL, also known as Postgres, is relational database management system focused on scalability and SQL compliance. It was originally called POSTGRES, referring to its origins as the successor to the Ingres database developed at the University of California, Berkeley.</a:t>
            </a:r>
          </a:p>
          <a:p>
            <a:pPr>
              <a:spcBef>
                <a:spcPts val="600"/>
              </a:spcBef>
              <a:buFont typeface="Barlow Light"/>
              <a:buChar char="▸"/>
            </a:pPr>
            <a:r>
              <a:rPr lang="en-US" sz="1200" dirty="0">
                <a:solidFill>
                  <a:schemeClr val="tx1"/>
                </a:solidFill>
                <a:latin typeface="+mj-lt"/>
              </a:rPr>
              <a:t>Originally released in 1986</a:t>
            </a:r>
          </a:p>
          <a:p>
            <a:pPr>
              <a:spcBef>
                <a:spcPts val="600"/>
              </a:spcBef>
              <a:buFont typeface="Barlow Light"/>
              <a:buChar char="▸"/>
            </a:pPr>
            <a:r>
              <a:rPr lang="en-US" sz="1200" dirty="0">
                <a:solidFill>
                  <a:schemeClr val="tx1"/>
                </a:solidFill>
                <a:latin typeface="+mj-lt"/>
              </a:rPr>
              <a:t>PostgreSQL is mainly used to store data for web applications and mobile apps.</a:t>
            </a:r>
          </a:p>
          <a:p>
            <a:pPr>
              <a:spcBef>
                <a:spcPts val="600"/>
              </a:spcBef>
              <a:buFont typeface="Barlow Light"/>
              <a:buChar char="▸"/>
            </a:pPr>
            <a:r>
              <a:rPr lang="en-US" sz="1200" dirty="0">
                <a:solidFill>
                  <a:schemeClr val="tx1"/>
                </a:solidFill>
                <a:latin typeface="+mj-lt"/>
              </a:rPr>
              <a:t>Its awarded for the “DATABASE SYSTEM OF THE YEAR” several times due to its highly scalability, reliability and security.</a:t>
            </a:r>
          </a:p>
          <a:p>
            <a:pPr>
              <a:spcBef>
                <a:spcPts val="600"/>
              </a:spcBef>
              <a:buFont typeface="Barlow Light"/>
              <a:buChar char="▸"/>
            </a:pPr>
            <a:r>
              <a:rPr lang="en-US" sz="1200" dirty="0">
                <a:solidFill>
                  <a:schemeClr val="tx1"/>
                </a:solidFill>
                <a:latin typeface="+mj-lt"/>
              </a:rPr>
              <a:t>Its open-source</a:t>
            </a:r>
          </a:p>
          <a:p>
            <a:pPr>
              <a:spcBef>
                <a:spcPts val="600"/>
              </a:spcBef>
              <a:buFont typeface="Barlow Light"/>
              <a:buChar char="▸"/>
            </a:pPr>
            <a:endParaRPr lang="en-US" sz="1200" dirty="0">
              <a:solidFill>
                <a:schemeClr val="tx1"/>
              </a:solidFill>
              <a:latin typeface="+mj-lt"/>
            </a:endParaRPr>
          </a:p>
          <a:p>
            <a:pPr>
              <a:spcBef>
                <a:spcPts val="600"/>
              </a:spcBef>
              <a:buFont typeface="Barlow Light"/>
              <a:buChar char="▸"/>
            </a:pPr>
            <a:endParaRPr lang="en-US" sz="1200" dirty="0">
              <a:solidFill>
                <a:schemeClr val="tx1"/>
              </a:solidFill>
              <a:latin typeface="+mj-lt"/>
            </a:endParaRPr>
          </a:p>
        </p:txBody>
      </p:sp>
      <p:pic>
        <p:nvPicPr>
          <p:cNvPr id="58" name="Picture 57">
            <a:extLst>
              <a:ext uri="{FF2B5EF4-FFF2-40B4-BE49-F238E27FC236}">
                <a16:creationId xmlns:a16="http://schemas.microsoft.com/office/drawing/2014/main" id="{A303D492-9F38-47DF-BD38-18D37688A1BC}"/>
              </a:ext>
            </a:extLst>
          </p:cNvPr>
          <p:cNvPicPr>
            <a:picLocks noChangeAspect="1"/>
          </p:cNvPicPr>
          <p:nvPr/>
        </p:nvPicPr>
        <p:blipFill>
          <a:blip r:embed="rId3"/>
          <a:stretch>
            <a:fillRect/>
          </a:stretch>
        </p:blipFill>
        <p:spPr>
          <a:xfrm>
            <a:off x="6109835" y="1251300"/>
            <a:ext cx="2640900" cy="2640900"/>
          </a:xfrm>
          <a:prstGeom prst="rect">
            <a:avLst/>
          </a:prstGeom>
        </p:spPr>
      </p:pic>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pic>
        <p:nvPicPr>
          <p:cNvPr id="8" name="Picture 7">
            <a:extLst>
              <a:ext uri="{FF2B5EF4-FFF2-40B4-BE49-F238E27FC236}">
                <a16:creationId xmlns:a16="http://schemas.microsoft.com/office/drawing/2014/main" id="{68A3A5BC-8F56-4D9A-B8CE-A89515938760}"/>
              </a:ext>
            </a:extLst>
          </p:cNvPr>
          <p:cNvPicPr>
            <a:picLocks noChangeAspect="1"/>
          </p:cNvPicPr>
          <p:nvPr/>
        </p:nvPicPr>
        <p:blipFill>
          <a:blip r:embed="rId4"/>
          <a:stretch>
            <a:fillRect/>
          </a:stretch>
        </p:blipFill>
        <p:spPr>
          <a:xfrm>
            <a:off x="7744191" y="202682"/>
            <a:ext cx="809831" cy="475135"/>
          </a:xfrm>
          <a:prstGeom prst="rect">
            <a:avLst/>
          </a:prstGeom>
        </p:spPr>
      </p:pic>
    </p:spTree>
    <p:extLst>
      <p:ext uri="{BB962C8B-B14F-4D97-AF65-F5344CB8AC3E}">
        <p14:creationId xmlns:p14="http://schemas.microsoft.com/office/powerpoint/2010/main" val="286250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386285" y="704724"/>
            <a:ext cx="3215474" cy="4030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MongoDB - NoSQL</a:t>
            </a:r>
          </a:p>
        </p:txBody>
      </p:sp>
      <p:sp>
        <p:nvSpPr>
          <p:cNvPr id="57" name="Google Shape;595;p17">
            <a:extLst>
              <a:ext uri="{FF2B5EF4-FFF2-40B4-BE49-F238E27FC236}">
                <a16:creationId xmlns:a16="http://schemas.microsoft.com/office/drawing/2014/main" id="{E44A7B22-BF89-4CE0-AA7A-14219608C19E}"/>
              </a:ext>
            </a:extLst>
          </p:cNvPr>
          <p:cNvSpPr txBox="1">
            <a:spLocks/>
          </p:cNvSpPr>
          <p:nvPr/>
        </p:nvSpPr>
        <p:spPr>
          <a:xfrm>
            <a:off x="842353" y="1251300"/>
            <a:ext cx="4601135" cy="264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0"/>
              </a:spcBef>
              <a:spcAft>
                <a:spcPts val="0"/>
              </a:spcAft>
              <a:buClr>
                <a:schemeClr val="dk2"/>
              </a:buClr>
              <a:buSzPts val="1800"/>
              <a:buFont typeface="Barlow Light"/>
              <a:buNone/>
              <a:defRPr sz="2000" b="0" i="0" u="none" strike="noStrike" cap="none">
                <a:solidFill>
                  <a:schemeClr val="dk2"/>
                </a:solidFill>
                <a:latin typeface="Barlow Light"/>
                <a:ea typeface="Barlow Light"/>
                <a:cs typeface="Barlow Light"/>
                <a:sym typeface="Barlow Light"/>
              </a:defRPr>
            </a:lvl1pPr>
            <a:lvl2pPr marL="914400" marR="0" lvl="1"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a:spcBef>
                <a:spcPts val="600"/>
              </a:spcBef>
              <a:buFont typeface="Barlow Light"/>
              <a:buChar char="▸"/>
            </a:pPr>
            <a:r>
              <a:rPr lang="en-US" sz="1400" dirty="0">
                <a:solidFill>
                  <a:schemeClr val="tx1"/>
                </a:solidFill>
                <a:latin typeface="+mj-lt"/>
              </a:rPr>
              <a:t>MongoDB is an open source NoSQL database management program</a:t>
            </a:r>
          </a:p>
          <a:p>
            <a:pPr>
              <a:spcBef>
                <a:spcPts val="600"/>
              </a:spcBef>
              <a:buFont typeface="Barlow Light"/>
              <a:buChar char="▸"/>
            </a:pPr>
            <a:r>
              <a:rPr lang="en-US" sz="1400" dirty="0">
                <a:solidFill>
                  <a:schemeClr val="tx1"/>
                </a:solidFill>
                <a:latin typeface="+mj-lt"/>
              </a:rPr>
              <a:t>As a non-relational database, it can process structured, semi-structured, and unstructured data. It uses a non-relational, document-oriented data model and a non-structured query language.</a:t>
            </a:r>
          </a:p>
        </p:txBody>
      </p:sp>
      <p:pic>
        <p:nvPicPr>
          <p:cNvPr id="58" name="Picture 57">
            <a:extLst>
              <a:ext uri="{FF2B5EF4-FFF2-40B4-BE49-F238E27FC236}">
                <a16:creationId xmlns:a16="http://schemas.microsoft.com/office/drawing/2014/main" id="{A303D492-9F38-47DF-BD38-18D37688A1BC}"/>
              </a:ext>
            </a:extLst>
          </p:cNvPr>
          <p:cNvPicPr>
            <a:picLocks noChangeAspect="1"/>
          </p:cNvPicPr>
          <p:nvPr/>
        </p:nvPicPr>
        <p:blipFill>
          <a:blip r:embed="rId3"/>
          <a:stretch>
            <a:fillRect/>
          </a:stretch>
        </p:blipFill>
        <p:spPr>
          <a:xfrm>
            <a:off x="6109835" y="1251300"/>
            <a:ext cx="2640900" cy="2640900"/>
          </a:xfrm>
          <a:prstGeom prst="rect">
            <a:avLst/>
          </a:prstGeom>
        </p:spPr>
      </p:pic>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pic>
        <p:nvPicPr>
          <p:cNvPr id="8" name="Picture 7">
            <a:extLst>
              <a:ext uri="{FF2B5EF4-FFF2-40B4-BE49-F238E27FC236}">
                <a16:creationId xmlns:a16="http://schemas.microsoft.com/office/drawing/2014/main" id="{400F1270-54EE-44E2-99B4-0ACAD6CE685F}"/>
              </a:ext>
            </a:extLst>
          </p:cNvPr>
          <p:cNvPicPr>
            <a:picLocks noChangeAspect="1"/>
          </p:cNvPicPr>
          <p:nvPr/>
        </p:nvPicPr>
        <p:blipFill>
          <a:blip r:embed="rId4"/>
          <a:stretch>
            <a:fillRect/>
          </a:stretch>
        </p:blipFill>
        <p:spPr>
          <a:xfrm>
            <a:off x="7744191" y="202682"/>
            <a:ext cx="809831" cy="475135"/>
          </a:xfrm>
          <a:prstGeom prst="rect">
            <a:avLst/>
          </a:prstGeom>
        </p:spPr>
      </p:pic>
    </p:spTree>
    <p:extLst>
      <p:ext uri="{BB962C8B-B14F-4D97-AF65-F5344CB8AC3E}">
        <p14:creationId xmlns:p14="http://schemas.microsoft.com/office/powerpoint/2010/main" val="114030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386285" y="704724"/>
            <a:ext cx="8506430" cy="4888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US" sz="2800" b="1" dirty="0"/>
              <a:t>BUT WE ARE LEARNING MORE THAN THAT</a:t>
            </a:r>
          </a:p>
        </p:txBody>
      </p:sp>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7" name="Picture 6">
            <a:extLst>
              <a:ext uri="{FF2B5EF4-FFF2-40B4-BE49-F238E27FC236}">
                <a16:creationId xmlns:a16="http://schemas.microsoft.com/office/drawing/2014/main" id="{10A6D37D-0C72-42B7-ABC5-F3F030BD28ED}"/>
              </a:ext>
            </a:extLst>
          </p:cNvPr>
          <p:cNvPicPr>
            <a:picLocks noChangeAspect="1"/>
          </p:cNvPicPr>
          <p:nvPr/>
        </p:nvPicPr>
        <p:blipFill>
          <a:blip r:embed="rId3"/>
          <a:stretch>
            <a:fillRect/>
          </a:stretch>
        </p:blipFill>
        <p:spPr>
          <a:xfrm>
            <a:off x="1892131" y="1674617"/>
            <a:ext cx="5150843" cy="3022045"/>
          </a:xfrm>
          <a:prstGeom prst="rect">
            <a:avLst/>
          </a:prstGeom>
        </p:spPr>
      </p:pic>
    </p:spTree>
    <p:extLst>
      <p:ext uri="{BB962C8B-B14F-4D97-AF65-F5344CB8AC3E}">
        <p14:creationId xmlns:p14="http://schemas.microsoft.com/office/powerpoint/2010/main" val="461351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386285" y="704724"/>
            <a:ext cx="8506430" cy="4888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000" b="1" dirty="0"/>
              <a:t>STEVE KLABNIK’S 9 TIPS FOR NEW PROGRAMERS</a:t>
            </a:r>
          </a:p>
        </p:txBody>
      </p:sp>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5" name="Picture 4">
            <a:extLst>
              <a:ext uri="{FF2B5EF4-FFF2-40B4-BE49-F238E27FC236}">
                <a16:creationId xmlns:a16="http://schemas.microsoft.com/office/drawing/2014/main" id="{0523C004-3D69-4773-A997-AD47B1573C10}"/>
              </a:ext>
            </a:extLst>
          </p:cNvPr>
          <p:cNvPicPr>
            <a:picLocks noChangeAspect="1"/>
          </p:cNvPicPr>
          <p:nvPr/>
        </p:nvPicPr>
        <p:blipFill>
          <a:blip r:embed="rId3"/>
          <a:stretch>
            <a:fillRect/>
          </a:stretch>
        </p:blipFill>
        <p:spPr>
          <a:xfrm>
            <a:off x="7744191" y="202682"/>
            <a:ext cx="809831" cy="475135"/>
          </a:xfrm>
          <a:prstGeom prst="rect">
            <a:avLst/>
          </a:prstGeom>
        </p:spPr>
      </p:pic>
      <p:sp>
        <p:nvSpPr>
          <p:cNvPr id="8" name="Google Shape;595;p17">
            <a:extLst>
              <a:ext uri="{FF2B5EF4-FFF2-40B4-BE49-F238E27FC236}">
                <a16:creationId xmlns:a16="http://schemas.microsoft.com/office/drawing/2014/main" id="{287A3ED9-EA11-4421-AAAC-36D3B4F154FC}"/>
              </a:ext>
            </a:extLst>
          </p:cNvPr>
          <p:cNvSpPr txBox="1">
            <a:spLocks/>
          </p:cNvSpPr>
          <p:nvPr/>
        </p:nvSpPr>
        <p:spPr>
          <a:xfrm>
            <a:off x="842353" y="1251300"/>
            <a:ext cx="4601135" cy="264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0"/>
              </a:spcBef>
              <a:spcAft>
                <a:spcPts val="0"/>
              </a:spcAft>
              <a:buClr>
                <a:schemeClr val="dk2"/>
              </a:buClr>
              <a:buSzPts val="1800"/>
              <a:buFont typeface="Barlow Light"/>
              <a:buNone/>
              <a:defRPr sz="2000" b="0" i="0" u="none" strike="noStrike" cap="none">
                <a:solidFill>
                  <a:schemeClr val="dk2"/>
                </a:solidFill>
                <a:latin typeface="Barlow Light"/>
                <a:ea typeface="Barlow Light"/>
                <a:cs typeface="Barlow Light"/>
                <a:sym typeface="Barlow Light"/>
              </a:defRPr>
            </a:lvl1pPr>
            <a:lvl2pPr marL="914400" marR="0" lvl="1"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a:spcBef>
                <a:spcPts val="600"/>
              </a:spcBef>
              <a:buFont typeface="Barlow Light"/>
              <a:buChar char="▸"/>
            </a:pPr>
            <a:r>
              <a:rPr lang="en-US" sz="1400" dirty="0">
                <a:solidFill>
                  <a:schemeClr val="tx1"/>
                </a:solidFill>
                <a:latin typeface="+mj-lt"/>
              </a:rPr>
              <a:t>Always stick on one task at a time.</a:t>
            </a:r>
          </a:p>
          <a:p>
            <a:pPr>
              <a:spcBef>
                <a:spcPts val="600"/>
              </a:spcBef>
              <a:buFont typeface="Barlow Light"/>
              <a:buChar char="▸"/>
            </a:pPr>
            <a:r>
              <a:rPr lang="en-US" sz="1400" dirty="0">
                <a:solidFill>
                  <a:schemeClr val="tx1"/>
                </a:solidFill>
                <a:latin typeface="+mj-lt"/>
              </a:rPr>
              <a:t>Different people find different things easy.</a:t>
            </a:r>
          </a:p>
          <a:p>
            <a:pPr>
              <a:spcBef>
                <a:spcPts val="600"/>
              </a:spcBef>
              <a:buFont typeface="Barlow Light"/>
              <a:buChar char="▸"/>
            </a:pPr>
            <a:r>
              <a:rPr lang="en-US" sz="1400" dirty="0">
                <a:solidFill>
                  <a:schemeClr val="tx1"/>
                </a:solidFill>
                <a:latin typeface="+mj-lt"/>
              </a:rPr>
              <a:t>Your work can only be 80% complete</a:t>
            </a:r>
          </a:p>
          <a:p>
            <a:pPr>
              <a:spcBef>
                <a:spcPts val="600"/>
              </a:spcBef>
              <a:buFont typeface="Barlow Light"/>
              <a:buChar char="▸"/>
            </a:pPr>
            <a:r>
              <a:rPr lang="en-US" sz="1400" dirty="0">
                <a:solidFill>
                  <a:schemeClr val="tx1"/>
                </a:solidFill>
                <a:latin typeface="+mj-lt"/>
              </a:rPr>
              <a:t>Learn how to Google</a:t>
            </a:r>
          </a:p>
          <a:p>
            <a:pPr>
              <a:spcBef>
                <a:spcPts val="600"/>
              </a:spcBef>
              <a:buFont typeface="Barlow Light"/>
              <a:buChar char="▸"/>
            </a:pPr>
            <a:r>
              <a:rPr lang="en-US" sz="1400" dirty="0">
                <a:solidFill>
                  <a:schemeClr val="tx1"/>
                </a:solidFill>
                <a:latin typeface="+mj-lt"/>
              </a:rPr>
              <a:t>Don’t be afraid to ask for help or help others back.</a:t>
            </a:r>
          </a:p>
          <a:p>
            <a:pPr>
              <a:spcBef>
                <a:spcPts val="600"/>
              </a:spcBef>
              <a:buFont typeface="Barlow Light"/>
              <a:buChar char="▸"/>
            </a:pPr>
            <a:r>
              <a:rPr lang="en-US" sz="1400" dirty="0">
                <a:solidFill>
                  <a:schemeClr val="tx1"/>
                </a:solidFill>
                <a:latin typeface="+mj-lt"/>
              </a:rPr>
              <a:t>Technology always changes</a:t>
            </a:r>
          </a:p>
          <a:p>
            <a:pPr>
              <a:spcBef>
                <a:spcPts val="600"/>
              </a:spcBef>
              <a:buFont typeface="Barlow Light"/>
              <a:buChar char="▸"/>
            </a:pPr>
            <a:r>
              <a:rPr lang="en-US" sz="1400" dirty="0">
                <a:solidFill>
                  <a:schemeClr val="tx1"/>
                </a:solidFill>
                <a:latin typeface="+mj-lt"/>
              </a:rPr>
              <a:t>Programmers always fail</a:t>
            </a:r>
          </a:p>
          <a:p>
            <a:pPr>
              <a:spcBef>
                <a:spcPts val="600"/>
              </a:spcBef>
              <a:buFont typeface="Barlow Light"/>
              <a:buChar char="▸"/>
            </a:pPr>
            <a:r>
              <a:rPr lang="en-US" sz="1400" dirty="0">
                <a:solidFill>
                  <a:schemeClr val="tx1"/>
                </a:solidFill>
                <a:latin typeface="+mj-lt"/>
              </a:rPr>
              <a:t>Don’t give up.</a:t>
            </a:r>
          </a:p>
          <a:p>
            <a:pPr>
              <a:spcBef>
                <a:spcPts val="600"/>
              </a:spcBef>
              <a:buFont typeface="Barlow Light"/>
              <a:buChar char="▸"/>
            </a:pPr>
            <a:endParaRPr lang="en-US" sz="1400" dirty="0">
              <a:solidFill>
                <a:schemeClr val="tx1"/>
              </a:solidFill>
              <a:latin typeface="+mj-lt"/>
            </a:endParaRPr>
          </a:p>
        </p:txBody>
      </p:sp>
    </p:spTree>
    <p:extLst>
      <p:ext uri="{BB962C8B-B14F-4D97-AF65-F5344CB8AC3E}">
        <p14:creationId xmlns:p14="http://schemas.microsoft.com/office/powerpoint/2010/main" val="1510938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17"/>
          <p:cNvSpPr txBox="1">
            <a:spLocks noGrp="1"/>
          </p:cNvSpPr>
          <p:nvPr>
            <p:ph type="body" idx="1"/>
          </p:nvPr>
        </p:nvSpPr>
        <p:spPr>
          <a:xfrm>
            <a:off x="414668" y="1357791"/>
            <a:ext cx="5640900" cy="26409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US" sz="1400" dirty="0">
                <a:latin typeface="+mj-lt"/>
              </a:rPr>
              <a:t>Full stack web development is technology that you can develop both the frontend and backend of your web application.</a:t>
            </a:r>
          </a:p>
          <a:p>
            <a:pPr marL="457200" lvl="0" indent="-342900" algn="l" rtl="0">
              <a:spcBef>
                <a:spcPts val="600"/>
              </a:spcBef>
              <a:spcAft>
                <a:spcPts val="0"/>
              </a:spcAft>
              <a:buSzPts val="1800"/>
              <a:buChar char="▸"/>
            </a:pPr>
            <a:r>
              <a:rPr lang="en-US" sz="1400" dirty="0">
                <a:latin typeface="+mj-lt"/>
              </a:rPr>
              <a:t>Its divided into two :-</a:t>
            </a:r>
          </a:p>
          <a:p>
            <a:pPr marL="114300" lvl="0" indent="0">
              <a:buNone/>
            </a:pPr>
            <a:r>
              <a:rPr lang="en-US" sz="1400" dirty="0">
                <a:latin typeface="+mj-lt"/>
              </a:rPr>
              <a:t>	1. Frontend development which includes everything a 		customer or website viewer can see and interact with. </a:t>
            </a:r>
          </a:p>
          <a:p>
            <a:pPr marL="114300" lvl="0" indent="0">
              <a:buNone/>
            </a:pPr>
            <a:r>
              <a:rPr lang="en-US" sz="1400" dirty="0">
                <a:latin typeface="+mj-lt"/>
              </a:rPr>
              <a:t>	2. Backend development which includes maintaining and 	processing of the data. </a:t>
            </a:r>
          </a:p>
          <a:p>
            <a:pPr marL="457200" lvl="0" indent="-342900" algn="l" rtl="0">
              <a:spcBef>
                <a:spcPts val="600"/>
              </a:spcBef>
              <a:spcAft>
                <a:spcPts val="0"/>
              </a:spcAft>
              <a:buSzPts val="1800"/>
              <a:buChar char="▸"/>
            </a:pPr>
            <a:endParaRPr sz="1400" dirty="0">
              <a:latin typeface="+mj-lt"/>
            </a:endParaRP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latin typeface="+mj-lt"/>
              </a:rPr>
              <a:t>2</a:t>
            </a:fld>
            <a:endParaRPr dirty="0">
              <a:latin typeface="+mj-lt"/>
            </a:endParaRPr>
          </a:p>
        </p:txBody>
      </p:sp>
      <p:grpSp>
        <p:nvGrpSpPr>
          <p:cNvPr id="597" name="Google Shape;597;p17"/>
          <p:cNvGrpSpPr/>
          <p:nvPr/>
        </p:nvGrpSpPr>
        <p:grpSpPr>
          <a:xfrm>
            <a:off x="5860541"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grpSp>
      <p:sp>
        <p:nvSpPr>
          <p:cNvPr id="147" name="Google Shape;343;p13">
            <a:extLst>
              <a:ext uri="{FF2B5EF4-FFF2-40B4-BE49-F238E27FC236}">
                <a16:creationId xmlns:a16="http://schemas.microsoft.com/office/drawing/2014/main" id="{FCBB6568-4EA0-42F7-9EE5-FBAE00E08B86}"/>
              </a:ext>
            </a:extLst>
          </p:cNvPr>
          <p:cNvSpPr txBox="1">
            <a:spLocks noGrp="1"/>
          </p:cNvSpPr>
          <p:nvPr>
            <p:ph type="title"/>
          </p:nvPr>
        </p:nvSpPr>
        <p:spPr>
          <a:xfrm>
            <a:off x="457200" y="745454"/>
            <a:ext cx="4786007" cy="40305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dirty="0">
                <a:latin typeface="+mj-lt"/>
              </a:rPr>
              <a:t>Full stack web development ???</a:t>
            </a:r>
            <a:endParaRPr sz="2400" dirty="0">
              <a:latin typeface="+mj-lt"/>
            </a:endParaRPr>
          </a:p>
        </p:txBody>
      </p:sp>
      <p:pic>
        <p:nvPicPr>
          <p:cNvPr id="148" name="Picture 147">
            <a:extLst>
              <a:ext uri="{FF2B5EF4-FFF2-40B4-BE49-F238E27FC236}">
                <a16:creationId xmlns:a16="http://schemas.microsoft.com/office/drawing/2014/main" id="{4AA8E623-F956-4782-9C0B-DA31F8ECCC10}"/>
              </a:ext>
            </a:extLst>
          </p:cNvPr>
          <p:cNvPicPr>
            <a:picLocks noChangeAspect="1"/>
          </p:cNvPicPr>
          <p:nvPr/>
        </p:nvPicPr>
        <p:blipFill>
          <a:blip r:embed="rId3"/>
          <a:stretch>
            <a:fillRect/>
          </a:stretch>
        </p:blipFill>
        <p:spPr>
          <a:xfrm>
            <a:off x="7744191" y="202682"/>
            <a:ext cx="809831" cy="475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745454"/>
            <a:ext cx="4786007" cy="40305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800" dirty="0"/>
              <a:t>What are we going to learn ?</a:t>
            </a:r>
            <a:endParaRPr sz="2800"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348" name="Google Shape;348;p13"/>
          <p:cNvGrpSpPr/>
          <p:nvPr/>
        </p:nvGrpSpPr>
        <p:grpSpPr>
          <a:xfrm>
            <a:off x="7093994" y="1392150"/>
            <a:ext cx="1908378" cy="114547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 name="Text Placeholder 4">
            <a:extLst>
              <a:ext uri="{FF2B5EF4-FFF2-40B4-BE49-F238E27FC236}">
                <a16:creationId xmlns:a16="http://schemas.microsoft.com/office/drawing/2014/main" id="{F3477A9E-D789-4845-B5E2-86B2F2047652}"/>
              </a:ext>
            </a:extLst>
          </p:cNvPr>
          <p:cNvSpPr>
            <a:spLocks noGrp="1"/>
          </p:cNvSpPr>
          <p:nvPr>
            <p:ph type="body" idx="2"/>
          </p:nvPr>
        </p:nvSpPr>
        <p:spPr>
          <a:xfrm>
            <a:off x="342927" y="1088180"/>
            <a:ext cx="4619962" cy="3089391"/>
          </a:xfrm>
        </p:spPr>
        <p:txBody>
          <a:bodyPr/>
          <a:lstStyle/>
          <a:p>
            <a:r>
              <a:rPr lang="en-US" sz="1600" dirty="0">
                <a:latin typeface="+mj-lt"/>
                <a:cs typeface="Times New Roman" panose="02020603050405020304" pitchFamily="18" charset="0"/>
              </a:rPr>
              <a:t>Full stack web development</a:t>
            </a:r>
          </a:p>
          <a:p>
            <a:r>
              <a:rPr lang="en-US" sz="1600" dirty="0">
                <a:latin typeface="+mj-lt"/>
                <a:cs typeface="Times New Roman" panose="02020603050405020304" pitchFamily="18" charset="0"/>
              </a:rPr>
              <a:t>FRONTEND Vs. BACKEND</a:t>
            </a:r>
          </a:p>
          <a:p>
            <a:r>
              <a:rPr lang="en-US" sz="1600" dirty="0">
                <a:latin typeface="+mj-lt"/>
                <a:cs typeface="Times New Roman" panose="02020603050405020304" pitchFamily="18" charset="0"/>
              </a:rPr>
              <a:t>Frontend technologies.</a:t>
            </a:r>
          </a:p>
          <a:p>
            <a:endParaRPr lang="en-US" sz="1600" dirty="0">
              <a:latin typeface="+mj-lt"/>
              <a:cs typeface="Times New Roman" panose="02020603050405020304" pitchFamily="18" charset="0"/>
            </a:endParaRPr>
          </a:p>
          <a:p>
            <a:endParaRPr lang="en-US" sz="1600" dirty="0">
              <a:latin typeface="+mj-lt"/>
              <a:cs typeface="Times New Roman" panose="02020603050405020304" pitchFamily="18" charset="0"/>
            </a:endParaRPr>
          </a:p>
          <a:p>
            <a:r>
              <a:rPr lang="en-US" sz="1600" dirty="0">
                <a:latin typeface="+mj-lt"/>
                <a:cs typeface="Times New Roman" panose="02020603050405020304" pitchFamily="18" charset="0"/>
              </a:rPr>
              <a:t>Backend technologies</a:t>
            </a:r>
          </a:p>
          <a:p>
            <a:endParaRPr lang="en-US" sz="1600" dirty="0">
              <a:latin typeface="+mj-lt"/>
              <a:cs typeface="Times New Roman" panose="02020603050405020304" pitchFamily="18" charset="0"/>
            </a:endParaRPr>
          </a:p>
          <a:p>
            <a:endParaRPr lang="en-US" sz="1600" dirty="0">
              <a:latin typeface="+mj-lt"/>
              <a:cs typeface="Times New Roman" panose="02020603050405020304" pitchFamily="18" charset="0"/>
            </a:endParaRPr>
          </a:p>
          <a:p>
            <a:r>
              <a:rPr lang="en-US" sz="1600" dirty="0">
                <a:latin typeface="+mj-lt"/>
                <a:cs typeface="Times New Roman" panose="02020603050405020304" pitchFamily="18" charset="0"/>
              </a:rPr>
              <a:t>Version control</a:t>
            </a:r>
          </a:p>
          <a:p>
            <a:endParaRPr lang="en-US" sz="1600" dirty="0">
              <a:latin typeface="+mj-lt"/>
              <a:cs typeface="Times New Roman" panose="02020603050405020304" pitchFamily="18" charset="0"/>
            </a:endParaRPr>
          </a:p>
        </p:txBody>
      </p:sp>
      <p:pic>
        <p:nvPicPr>
          <p:cNvPr id="19" name="Picture 18">
            <a:extLst>
              <a:ext uri="{FF2B5EF4-FFF2-40B4-BE49-F238E27FC236}">
                <a16:creationId xmlns:a16="http://schemas.microsoft.com/office/drawing/2014/main" id="{19F6EC59-4A7F-4D36-AC80-47D3EA5F1196}"/>
              </a:ext>
            </a:extLst>
          </p:cNvPr>
          <p:cNvPicPr>
            <a:picLocks noChangeAspect="1"/>
          </p:cNvPicPr>
          <p:nvPr/>
        </p:nvPicPr>
        <p:blipFill>
          <a:blip r:embed="rId3"/>
          <a:stretch>
            <a:fillRect/>
          </a:stretch>
        </p:blipFill>
        <p:spPr>
          <a:xfrm>
            <a:off x="5077627" y="2086159"/>
            <a:ext cx="537367" cy="537367"/>
          </a:xfrm>
          <a:prstGeom prst="rect">
            <a:avLst/>
          </a:prstGeom>
        </p:spPr>
      </p:pic>
      <p:pic>
        <p:nvPicPr>
          <p:cNvPr id="23" name="Picture 22">
            <a:extLst>
              <a:ext uri="{FF2B5EF4-FFF2-40B4-BE49-F238E27FC236}">
                <a16:creationId xmlns:a16="http://schemas.microsoft.com/office/drawing/2014/main" id="{B04CFA6A-337C-4D82-B220-8A354EA2F329}"/>
              </a:ext>
            </a:extLst>
          </p:cNvPr>
          <p:cNvPicPr>
            <a:picLocks noChangeAspect="1"/>
          </p:cNvPicPr>
          <p:nvPr/>
        </p:nvPicPr>
        <p:blipFill>
          <a:blip r:embed="rId4"/>
          <a:stretch>
            <a:fillRect/>
          </a:stretch>
        </p:blipFill>
        <p:spPr>
          <a:xfrm>
            <a:off x="4220503" y="2146179"/>
            <a:ext cx="391445" cy="391445"/>
          </a:xfrm>
          <a:prstGeom prst="rect">
            <a:avLst/>
          </a:prstGeom>
        </p:spPr>
      </p:pic>
      <p:pic>
        <p:nvPicPr>
          <p:cNvPr id="25" name="Picture 24">
            <a:extLst>
              <a:ext uri="{FF2B5EF4-FFF2-40B4-BE49-F238E27FC236}">
                <a16:creationId xmlns:a16="http://schemas.microsoft.com/office/drawing/2014/main" id="{5888496A-23AB-4332-BBC3-C832E2C4C4D6}"/>
              </a:ext>
            </a:extLst>
          </p:cNvPr>
          <p:cNvPicPr>
            <a:picLocks noChangeAspect="1"/>
          </p:cNvPicPr>
          <p:nvPr/>
        </p:nvPicPr>
        <p:blipFill>
          <a:blip r:embed="rId5"/>
          <a:stretch>
            <a:fillRect/>
          </a:stretch>
        </p:blipFill>
        <p:spPr>
          <a:xfrm>
            <a:off x="1718538" y="2081105"/>
            <a:ext cx="452878" cy="546947"/>
          </a:xfrm>
          <a:prstGeom prst="rect">
            <a:avLst/>
          </a:prstGeom>
        </p:spPr>
      </p:pic>
      <p:pic>
        <p:nvPicPr>
          <p:cNvPr id="27" name="Picture 26">
            <a:extLst>
              <a:ext uri="{FF2B5EF4-FFF2-40B4-BE49-F238E27FC236}">
                <a16:creationId xmlns:a16="http://schemas.microsoft.com/office/drawing/2014/main" id="{2C5EC8BF-E605-4834-A7A7-DD63A994101C}"/>
              </a:ext>
            </a:extLst>
          </p:cNvPr>
          <p:cNvPicPr>
            <a:picLocks noChangeAspect="1"/>
          </p:cNvPicPr>
          <p:nvPr/>
        </p:nvPicPr>
        <p:blipFill>
          <a:blip r:embed="rId6"/>
          <a:stretch>
            <a:fillRect/>
          </a:stretch>
        </p:blipFill>
        <p:spPr>
          <a:xfrm>
            <a:off x="2474032" y="2073339"/>
            <a:ext cx="501831" cy="606068"/>
          </a:xfrm>
          <a:prstGeom prst="rect">
            <a:avLst/>
          </a:prstGeom>
        </p:spPr>
      </p:pic>
      <p:pic>
        <p:nvPicPr>
          <p:cNvPr id="29" name="Picture 28">
            <a:extLst>
              <a:ext uri="{FF2B5EF4-FFF2-40B4-BE49-F238E27FC236}">
                <a16:creationId xmlns:a16="http://schemas.microsoft.com/office/drawing/2014/main" id="{C9C84A43-450A-4650-A14A-936C09E131BB}"/>
              </a:ext>
            </a:extLst>
          </p:cNvPr>
          <p:cNvPicPr>
            <a:picLocks noChangeAspect="1"/>
          </p:cNvPicPr>
          <p:nvPr/>
        </p:nvPicPr>
        <p:blipFill>
          <a:blip r:embed="rId7"/>
          <a:stretch>
            <a:fillRect/>
          </a:stretch>
        </p:blipFill>
        <p:spPr>
          <a:xfrm>
            <a:off x="3257129" y="2055540"/>
            <a:ext cx="620361" cy="620361"/>
          </a:xfrm>
          <a:prstGeom prst="rect">
            <a:avLst/>
          </a:prstGeom>
        </p:spPr>
      </p:pic>
      <p:sp>
        <p:nvSpPr>
          <p:cNvPr id="30" name="Rectangle 29">
            <a:extLst>
              <a:ext uri="{FF2B5EF4-FFF2-40B4-BE49-F238E27FC236}">
                <a16:creationId xmlns:a16="http://schemas.microsoft.com/office/drawing/2014/main" id="{830D25DB-5648-4D14-926D-2A9F75795F22}"/>
              </a:ext>
            </a:extLst>
          </p:cNvPr>
          <p:cNvSpPr/>
          <p:nvPr/>
        </p:nvSpPr>
        <p:spPr>
          <a:xfrm>
            <a:off x="1549596" y="2593410"/>
            <a:ext cx="802718" cy="27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HTML5</a:t>
            </a:r>
          </a:p>
        </p:txBody>
      </p:sp>
      <p:sp>
        <p:nvSpPr>
          <p:cNvPr id="68" name="Rectangle 67">
            <a:extLst>
              <a:ext uri="{FF2B5EF4-FFF2-40B4-BE49-F238E27FC236}">
                <a16:creationId xmlns:a16="http://schemas.microsoft.com/office/drawing/2014/main" id="{C0170DDB-047F-4186-B1E0-760F7C6B63DF}"/>
              </a:ext>
            </a:extLst>
          </p:cNvPr>
          <p:cNvSpPr/>
          <p:nvPr/>
        </p:nvSpPr>
        <p:spPr>
          <a:xfrm>
            <a:off x="2248762" y="2624132"/>
            <a:ext cx="920392" cy="23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CSS3</a:t>
            </a:r>
          </a:p>
        </p:txBody>
      </p:sp>
      <p:sp>
        <p:nvSpPr>
          <p:cNvPr id="69" name="Rectangle 68">
            <a:extLst>
              <a:ext uri="{FF2B5EF4-FFF2-40B4-BE49-F238E27FC236}">
                <a16:creationId xmlns:a16="http://schemas.microsoft.com/office/drawing/2014/main" id="{EEDC4BA5-D5DE-4DDA-A1F8-578AD66AC246}"/>
              </a:ext>
            </a:extLst>
          </p:cNvPr>
          <p:cNvSpPr/>
          <p:nvPr/>
        </p:nvSpPr>
        <p:spPr>
          <a:xfrm>
            <a:off x="4025049" y="2644870"/>
            <a:ext cx="855618" cy="23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JavaScript</a:t>
            </a:r>
          </a:p>
        </p:txBody>
      </p:sp>
      <p:sp>
        <p:nvSpPr>
          <p:cNvPr id="70" name="Rectangle 69">
            <a:extLst>
              <a:ext uri="{FF2B5EF4-FFF2-40B4-BE49-F238E27FC236}">
                <a16:creationId xmlns:a16="http://schemas.microsoft.com/office/drawing/2014/main" id="{DDB5339A-0E3E-4849-ACA9-2FB1A25F931E}"/>
              </a:ext>
            </a:extLst>
          </p:cNvPr>
          <p:cNvSpPr/>
          <p:nvPr/>
        </p:nvSpPr>
        <p:spPr>
          <a:xfrm>
            <a:off x="3104657" y="2644466"/>
            <a:ext cx="920392" cy="23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rPr>
              <a:t>tailwindcss</a:t>
            </a:r>
            <a:endParaRPr lang="en-US" sz="1050" dirty="0">
              <a:solidFill>
                <a:schemeClr val="tx1"/>
              </a:solidFill>
            </a:endParaRPr>
          </a:p>
        </p:txBody>
      </p:sp>
      <p:sp>
        <p:nvSpPr>
          <p:cNvPr id="71" name="Rectangle 70">
            <a:extLst>
              <a:ext uri="{FF2B5EF4-FFF2-40B4-BE49-F238E27FC236}">
                <a16:creationId xmlns:a16="http://schemas.microsoft.com/office/drawing/2014/main" id="{4372228E-921D-4432-B0C2-0CA1407D5148}"/>
              </a:ext>
            </a:extLst>
          </p:cNvPr>
          <p:cNvSpPr/>
          <p:nvPr/>
        </p:nvSpPr>
        <p:spPr>
          <a:xfrm>
            <a:off x="4876625" y="2652256"/>
            <a:ext cx="920392" cy="230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React JS</a:t>
            </a:r>
          </a:p>
        </p:txBody>
      </p:sp>
      <p:pic>
        <p:nvPicPr>
          <p:cNvPr id="32" name="Picture 31">
            <a:extLst>
              <a:ext uri="{FF2B5EF4-FFF2-40B4-BE49-F238E27FC236}">
                <a16:creationId xmlns:a16="http://schemas.microsoft.com/office/drawing/2014/main" id="{E835CD36-962D-4423-B7F7-D077B07E3FC8}"/>
              </a:ext>
            </a:extLst>
          </p:cNvPr>
          <p:cNvPicPr>
            <a:picLocks noChangeAspect="1"/>
          </p:cNvPicPr>
          <p:nvPr/>
        </p:nvPicPr>
        <p:blipFill>
          <a:blip r:embed="rId8"/>
          <a:stretch>
            <a:fillRect/>
          </a:stretch>
        </p:blipFill>
        <p:spPr>
          <a:xfrm>
            <a:off x="3390229" y="3264670"/>
            <a:ext cx="1044806" cy="408220"/>
          </a:xfrm>
          <a:prstGeom prst="rect">
            <a:avLst/>
          </a:prstGeom>
        </p:spPr>
      </p:pic>
      <p:pic>
        <p:nvPicPr>
          <p:cNvPr id="34" name="Picture 33">
            <a:extLst>
              <a:ext uri="{FF2B5EF4-FFF2-40B4-BE49-F238E27FC236}">
                <a16:creationId xmlns:a16="http://schemas.microsoft.com/office/drawing/2014/main" id="{B703FACB-11F1-4256-A9B8-F384BE9A13E5}"/>
              </a:ext>
            </a:extLst>
          </p:cNvPr>
          <p:cNvPicPr>
            <a:picLocks noChangeAspect="1"/>
          </p:cNvPicPr>
          <p:nvPr/>
        </p:nvPicPr>
        <p:blipFill>
          <a:blip r:embed="rId9"/>
          <a:stretch>
            <a:fillRect/>
          </a:stretch>
        </p:blipFill>
        <p:spPr>
          <a:xfrm>
            <a:off x="4736957" y="3213207"/>
            <a:ext cx="565344" cy="565344"/>
          </a:xfrm>
          <a:prstGeom prst="rect">
            <a:avLst/>
          </a:prstGeom>
        </p:spPr>
      </p:pic>
      <p:pic>
        <p:nvPicPr>
          <p:cNvPr id="36" name="Picture 35">
            <a:extLst>
              <a:ext uri="{FF2B5EF4-FFF2-40B4-BE49-F238E27FC236}">
                <a16:creationId xmlns:a16="http://schemas.microsoft.com/office/drawing/2014/main" id="{867D62AD-C50C-47FF-9309-1B0F4849324C}"/>
              </a:ext>
            </a:extLst>
          </p:cNvPr>
          <p:cNvPicPr>
            <a:picLocks noChangeAspect="1"/>
          </p:cNvPicPr>
          <p:nvPr/>
        </p:nvPicPr>
        <p:blipFill>
          <a:blip r:embed="rId10"/>
          <a:stretch>
            <a:fillRect/>
          </a:stretch>
        </p:blipFill>
        <p:spPr>
          <a:xfrm>
            <a:off x="727080" y="3107798"/>
            <a:ext cx="801085" cy="801085"/>
          </a:xfrm>
          <a:prstGeom prst="rect">
            <a:avLst/>
          </a:prstGeom>
        </p:spPr>
      </p:pic>
      <p:pic>
        <p:nvPicPr>
          <p:cNvPr id="38" name="Picture 37">
            <a:extLst>
              <a:ext uri="{FF2B5EF4-FFF2-40B4-BE49-F238E27FC236}">
                <a16:creationId xmlns:a16="http://schemas.microsoft.com/office/drawing/2014/main" id="{5357F840-5CAA-4EEC-9D39-79FDA11F927F}"/>
              </a:ext>
            </a:extLst>
          </p:cNvPr>
          <p:cNvPicPr>
            <a:picLocks noChangeAspect="1"/>
          </p:cNvPicPr>
          <p:nvPr/>
        </p:nvPicPr>
        <p:blipFill>
          <a:blip r:embed="rId11"/>
          <a:stretch>
            <a:fillRect/>
          </a:stretch>
        </p:blipFill>
        <p:spPr>
          <a:xfrm>
            <a:off x="1739826" y="3213207"/>
            <a:ext cx="1571456" cy="476506"/>
          </a:xfrm>
          <a:prstGeom prst="rect">
            <a:avLst/>
          </a:prstGeom>
        </p:spPr>
      </p:pic>
      <p:pic>
        <p:nvPicPr>
          <p:cNvPr id="43" name="Picture 42">
            <a:extLst>
              <a:ext uri="{FF2B5EF4-FFF2-40B4-BE49-F238E27FC236}">
                <a16:creationId xmlns:a16="http://schemas.microsoft.com/office/drawing/2014/main" id="{B7D9F6F3-523B-42C8-BC94-F1231991AE44}"/>
              </a:ext>
            </a:extLst>
          </p:cNvPr>
          <p:cNvPicPr>
            <a:picLocks noChangeAspect="1"/>
          </p:cNvPicPr>
          <p:nvPr/>
        </p:nvPicPr>
        <p:blipFill>
          <a:blip r:embed="rId12"/>
          <a:stretch>
            <a:fillRect/>
          </a:stretch>
        </p:blipFill>
        <p:spPr>
          <a:xfrm>
            <a:off x="5631287" y="3047214"/>
            <a:ext cx="791810" cy="791810"/>
          </a:xfrm>
          <a:prstGeom prst="rect">
            <a:avLst/>
          </a:prstGeom>
        </p:spPr>
      </p:pic>
      <p:pic>
        <p:nvPicPr>
          <p:cNvPr id="45" name="Picture 44">
            <a:extLst>
              <a:ext uri="{FF2B5EF4-FFF2-40B4-BE49-F238E27FC236}">
                <a16:creationId xmlns:a16="http://schemas.microsoft.com/office/drawing/2014/main" id="{5BEE4A54-200C-4672-BA07-7E62985C6A57}"/>
              </a:ext>
            </a:extLst>
          </p:cNvPr>
          <p:cNvPicPr>
            <a:picLocks noChangeAspect="1"/>
          </p:cNvPicPr>
          <p:nvPr/>
        </p:nvPicPr>
        <p:blipFill>
          <a:blip r:embed="rId13"/>
          <a:stretch>
            <a:fillRect/>
          </a:stretch>
        </p:blipFill>
        <p:spPr>
          <a:xfrm>
            <a:off x="881527" y="2170218"/>
            <a:ext cx="305304" cy="368720"/>
          </a:xfrm>
          <a:prstGeom prst="rect">
            <a:avLst/>
          </a:prstGeom>
        </p:spPr>
      </p:pic>
      <p:sp>
        <p:nvSpPr>
          <p:cNvPr id="85" name="Rectangle 84">
            <a:extLst>
              <a:ext uri="{FF2B5EF4-FFF2-40B4-BE49-F238E27FC236}">
                <a16:creationId xmlns:a16="http://schemas.microsoft.com/office/drawing/2014/main" id="{13D19112-28F7-459A-8D10-EF283819F8C5}"/>
              </a:ext>
            </a:extLst>
          </p:cNvPr>
          <p:cNvSpPr/>
          <p:nvPr/>
        </p:nvSpPr>
        <p:spPr>
          <a:xfrm>
            <a:off x="299706" y="2606962"/>
            <a:ext cx="1338994" cy="27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Visual studio code</a:t>
            </a:r>
          </a:p>
        </p:txBody>
      </p:sp>
      <p:pic>
        <p:nvPicPr>
          <p:cNvPr id="86" name="Picture 85">
            <a:extLst>
              <a:ext uri="{FF2B5EF4-FFF2-40B4-BE49-F238E27FC236}">
                <a16:creationId xmlns:a16="http://schemas.microsoft.com/office/drawing/2014/main" id="{10A30957-E808-40AE-A3FC-59FC66FEFAD2}"/>
              </a:ext>
            </a:extLst>
          </p:cNvPr>
          <p:cNvPicPr>
            <a:picLocks noChangeAspect="1"/>
          </p:cNvPicPr>
          <p:nvPr/>
        </p:nvPicPr>
        <p:blipFill>
          <a:blip r:embed="rId14"/>
          <a:stretch>
            <a:fillRect/>
          </a:stretch>
        </p:blipFill>
        <p:spPr>
          <a:xfrm>
            <a:off x="2095408" y="4299190"/>
            <a:ext cx="515170" cy="515170"/>
          </a:xfrm>
          <a:prstGeom prst="rect">
            <a:avLst/>
          </a:prstGeom>
        </p:spPr>
      </p:pic>
      <p:pic>
        <p:nvPicPr>
          <p:cNvPr id="88" name="Picture 87">
            <a:extLst>
              <a:ext uri="{FF2B5EF4-FFF2-40B4-BE49-F238E27FC236}">
                <a16:creationId xmlns:a16="http://schemas.microsoft.com/office/drawing/2014/main" id="{40DB7DE3-CD33-46AF-A7E2-048AA2ECA800}"/>
              </a:ext>
            </a:extLst>
          </p:cNvPr>
          <p:cNvPicPr>
            <a:picLocks noChangeAspect="1"/>
          </p:cNvPicPr>
          <p:nvPr/>
        </p:nvPicPr>
        <p:blipFill>
          <a:blip r:embed="rId15"/>
          <a:stretch>
            <a:fillRect/>
          </a:stretch>
        </p:blipFill>
        <p:spPr>
          <a:xfrm>
            <a:off x="776360" y="4398600"/>
            <a:ext cx="1094275" cy="372201"/>
          </a:xfrm>
          <a:prstGeom prst="rect">
            <a:avLst/>
          </a:prstGeom>
        </p:spPr>
      </p:pic>
      <p:pic>
        <p:nvPicPr>
          <p:cNvPr id="53" name="Picture 52">
            <a:extLst>
              <a:ext uri="{FF2B5EF4-FFF2-40B4-BE49-F238E27FC236}">
                <a16:creationId xmlns:a16="http://schemas.microsoft.com/office/drawing/2014/main" id="{D6BAA15E-F93F-472C-BCB4-D4F5D7541091}"/>
              </a:ext>
            </a:extLst>
          </p:cNvPr>
          <p:cNvPicPr>
            <a:picLocks noChangeAspect="1"/>
          </p:cNvPicPr>
          <p:nvPr/>
        </p:nvPicPr>
        <p:blipFill>
          <a:blip r:embed="rId16"/>
          <a:stretch>
            <a:fillRect/>
          </a:stretch>
        </p:blipFill>
        <p:spPr>
          <a:xfrm>
            <a:off x="7744191" y="202682"/>
            <a:ext cx="809831" cy="4751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chemeClr val="lt1"/>
              </a:solidFill>
              <a:latin typeface="Barlow"/>
              <a:ea typeface="Barlow"/>
              <a:cs typeface="Barlow"/>
              <a:sym typeface="Barlow"/>
            </a:endParaRPr>
          </a:p>
        </p:txBody>
      </p:sp>
      <p:sp>
        <p:nvSpPr>
          <p:cNvPr id="113" name="Google Shape;343;p13">
            <a:extLst>
              <a:ext uri="{FF2B5EF4-FFF2-40B4-BE49-F238E27FC236}">
                <a16:creationId xmlns:a16="http://schemas.microsoft.com/office/drawing/2014/main" id="{540A9724-3FEE-4A3C-8B7C-F409A2A6E96C}"/>
              </a:ext>
            </a:extLst>
          </p:cNvPr>
          <p:cNvSpPr txBox="1">
            <a:spLocks/>
          </p:cNvSpPr>
          <p:nvPr/>
        </p:nvSpPr>
        <p:spPr>
          <a:xfrm>
            <a:off x="1126181" y="2306602"/>
            <a:ext cx="5148975" cy="13571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TECHNOLOGIES LOOK UP.</a:t>
            </a:r>
          </a:p>
        </p:txBody>
      </p:sp>
      <p:pic>
        <p:nvPicPr>
          <p:cNvPr id="6" name="Picture 5">
            <a:extLst>
              <a:ext uri="{FF2B5EF4-FFF2-40B4-BE49-F238E27FC236}">
                <a16:creationId xmlns:a16="http://schemas.microsoft.com/office/drawing/2014/main" id="{9A24F18F-0D8E-45C9-AE90-4AA67CEDE454}"/>
              </a:ext>
            </a:extLst>
          </p:cNvPr>
          <p:cNvPicPr>
            <a:picLocks noChangeAspect="1"/>
          </p:cNvPicPr>
          <p:nvPr/>
        </p:nvPicPr>
        <p:blipFill>
          <a:blip r:embed="rId3"/>
          <a:stretch>
            <a:fillRect/>
          </a:stretch>
        </p:blipFill>
        <p:spPr>
          <a:xfrm>
            <a:off x="7744191" y="202682"/>
            <a:ext cx="809831" cy="4751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4" name="Google Shape;407;p15">
            <a:extLst>
              <a:ext uri="{FF2B5EF4-FFF2-40B4-BE49-F238E27FC236}">
                <a16:creationId xmlns:a16="http://schemas.microsoft.com/office/drawing/2014/main" id="{8611D861-1E5C-4E63-9DE0-D38858EDA939}"/>
              </a:ext>
            </a:extLst>
          </p:cNvPr>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1</a:t>
            </a:r>
            <a:endParaRPr sz="3600" b="1" dirty="0">
              <a:solidFill>
                <a:schemeClr val="lt1"/>
              </a:solidFill>
              <a:latin typeface="Barlow"/>
              <a:ea typeface="Barlow"/>
              <a:cs typeface="Barlow"/>
              <a:sym typeface="Barlow"/>
            </a:endParaRPr>
          </a:p>
        </p:txBody>
      </p:sp>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513755" y="684899"/>
            <a:ext cx="1330832" cy="4030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HTML 5</a:t>
            </a:r>
          </a:p>
        </p:txBody>
      </p:sp>
      <p:sp>
        <p:nvSpPr>
          <p:cNvPr id="57" name="Google Shape;595;p17">
            <a:extLst>
              <a:ext uri="{FF2B5EF4-FFF2-40B4-BE49-F238E27FC236}">
                <a16:creationId xmlns:a16="http://schemas.microsoft.com/office/drawing/2014/main" id="{E44A7B22-BF89-4CE0-AA7A-14219608C19E}"/>
              </a:ext>
            </a:extLst>
          </p:cNvPr>
          <p:cNvSpPr txBox="1">
            <a:spLocks/>
          </p:cNvSpPr>
          <p:nvPr/>
        </p:nvSpPr>
        <p:spPr>
          <a:xfrm>
            <a:off x="863294" y="1539275"/>
            <a:ext cx="4601135" cy="264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0"/>
              </a:spcBef>
              <a:spcAft>
                <a:spcPts val="0"/>
              </a:spcAft>
              <a:buClr>
                <a:schemeClr val="dk2"/>
              </a:buClr>
              <a:buSzPts val="1800"/>
              <a:buFont typeface="Barlow Light"/>
              <a:buNone/>
              <a:defRPr sz="2000" b="0" i="0" u="none" strike="noStrike" cap="none">
                <a:solidFill>
                  <a:schemeClr val="dk2"/>
                </a:solidFill>
                <a:latin typeface="Barlow Light"/>
                <a:ea typeface="Barlow Light"/>
                <a:cs typeface="Barlow Light"/>
                <a:sym typeface="Barlow Light"/>
              </a:defRPr>
            </a:lvl1pPr>
            <a:lvl2pPr marL="914400" marR="0" lvl="1"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a:spcBef>
                <a:spcPts val="600"/>
              </a:spcBef>
              <a:buFont typeface="Barlow Light"/>
              <a:buChar char="▸"/>
            </a:pPr>
            <a:r>
              <a:rPr lang="en-US" sz="1400" dirty="0">
                <a:solidFill>
                  <a:schemeClr val="tx1"/>
                </a:solidFill>
                <a:latin typeface="+mj-lt"/>
              </a:rPr>
              <a:t>HTML  - Hyper text markup language.</a:t>
            </a:r>
          </a:p>
          <a:p>
            <a:pPr>
              <a:spcBef>
                <a:spcPts val="600"/>
              </a:spcBef>
              <a:buFont typeface="Barlow Light"/>
              <a:buChar char="▸"/>
            </a:pPr>
            <a:r>
              <a:rPr lang="en-US" sz="1400" dirty="0">
                <a:solidFill>
                  <a:schemeClr val="tx1"/>
                </a:solidFill>
                <a:latin typeface="+mj-lt"/>
              </a:rPr>
              <a:t>HTML is used to manipulate text, images and other content in order to display it in the required format.</a:t>
            </a:r>
          </a:p>
          <a:p>
            <a:pPr>
              <a:spcBef>
                <a:spcPts val="600"/>
              </a:spcBef>
              <a:buFont typeface="Barlow Light"/>
              <a:buChar char="▸"/>
            </a:pPr>
            <a:r>
              <a:rPr lang="en-US" sz="1400" dirty="0">
                <a:solidFill>
                  <a:schemeClr val="tx1"/>
                </a:solidFill>
                <a:latin typeface="+mj-lt"/>
              </a:rPr>
              <a:t>It was developed by  </a:t>
            </a:r>
            <a:r>
              <a:rPr lang="en-US" sz="1400" dirty="0">
                <a:solidFill>
                  <a:srgbClr val="00B5DD"/>
                </a:solidFill>
                <a:latin typeface="+mj-lt"/>
              </a:rPr>
              <a:t>Tim Berners lee </a:t>
            </a:r>
            <a:r>
              <a:rPr lang="en-US" sz="1400" dirty="0">
                <a:solidFill>
                  <a:schemeClr val="tx1"/>
                </a:solidFill>
                <a:latin typeface="+mj-lt"/>
              </a:rPr>
              <a:t>– 1991</a:t>
            </a:r>
          </a:p>
          <a:p>
            <a:pPr>
              <a:spcBef>
                <a:spcPts val="600"/>
              </a:spcBef>
              <a:buFont typeface="Barlow Light"/>
              <a:buChar char="▸"/>
            </a:pPr>
            <a:r>
              <a:rPr lang="en-US" sz="1400" dirty="0">
                <a:solidFill>
                  <a:schemeClr val="tx1"/>
                </a:solidFill>
                <a:latin typeface="+mj-lt"/>
              </a:rPr>
              <a:t>The first version was HTML 1.0, but the first standard version was HTML 2.0 published in 1995.</a:t>
            </a:r>
          </a:p>
          <a:p>
            <a:pPr>
              <a:spcBef>
                <a:spcPts val="600"/>
              </a:spcBef>
              <a:buFont typeface="Barlow Light"/>
              <a:buChar char="▸"/>
            </a:pPr>
            <a:r>
              <a:rPr lang="en-US" sz="1400" dirty="0">
                <a:solidFill>
                  <a:schemeClr val="tx1"/>
                </a:solidFill>
                <a:latin typeface="+mj-lt"/>
              </a:rPr>
              <a:t>This is the main file which our websites run on.</a:t>
            </a:r>
          </a:p>
          <a:p>
            <a:pPr>
              <a:spcBef>
                <a:spcPts val="600"/>
              </a:spcBef>
              <a:buFont typeface="Barlow Light"/>
              <a:buChar char="▸"/>
            </a:pPr>
            <a:endParaRPr lang="en-US" sz="1400" dirty="0">
              <a:solidFill>
                <a:schemeClr val="tx1"/>
              </a:solidFill>
              <a:latin typeface="+mj-lt"/>
            </a:endParaRPr>
          </a:p>
          <a:p>
            <a:pPr>
              <a:spcBef>
                <a:spcPts val="600"/>
              </a:spcBef>
              <a:buFont typeface="Barlow Light"/>
              <a:buChar char="▸"/>
            </a:pPr>
            <a:endParaRPr lang="en-US" sz="1400" dirty="0">
              <a:solidFill>
                <a:schemeClr val="tx1"/>
              </a:solidFill>
              <a:latin typeface="+mj-lt"/>
            </a:endParaRPr>
          </a:p>
        </p:txBody>
      </p:sp>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9" name="Picture 8">
            <a:extLst>
              <a:ext uri="{FF2B5EF4-FFF2-40B4-BE49-F238E27FC236}">
                <a16:creationId xmlns:a16="http://schemas.microsoft.com/office/drawing/2014/main" id="{5C93536D-FEF7-4F01-BF65-B4005388B088}"/>
              </a:ext>
            </a:extLst>
          </p:cNvPr>
          <p:cNvPicPr>
            <a:picLocks noChangeAspect="1"/>
          </p:cNvPicPr>
          <p:nvPr/>
        </p:nvPicPr>
        <p:blipFill>
          <a:blip r:embed="rId3"/>
          <a:stretch>
            <a:fillRect/>
          </a:stretch>
        </p:blipFill>
        <p:spPr>
          <a:xfrm>
            <a:off x="5529608" y="810998"/>
            <a:ext cx="3088504" cy="3088504"/>
          </a:xfrm>
          <a:prstGeom prst="rect">
            <a:avLst/>
          </a:prstGeom>
        </p:spPr>
      </p:pic>
      <p:pic>
        <p:nvPicPr>
          <p:cNvPr id="8" name="Picture 7">
            <a:extLst>
              <a:ext uri="{FF2B5EF4-FFF2-40B4-BE49-F238E27FC236}">
                <a16:creationId xmlns:a16="http://schemas.microsoft.com/office/drawing/2014/main" id="{A429351B-2D71-4D93-84FE-439722B809E2}"/>
              </a:ext>
            </a:extLst>
          </p:cNvPr>
          <p:cNvPicPr>
            <a:picLocks noChangeAspect="1"/>
          </p:cNvPicPr>
          <p:nvPr/>
        </p:nvPicPr>
        <p:blipFill>
          <a:blip r:embed="rId4"/>
          <a:stretch>
            <a:fillRect/>
          </a:stretch>
        </p:blipFill>
        <p:spPr>
          <a:xfrm>
            <a:off x="7744191" y="202682"/>
            <a:ext cx="809831" cy="475135"/>
          </a:xfrm>
          <a:prstGeom prst="rect">
            <a:avLst/>
          </a:prstGeom>
        </p:spPr>
      </p:pic>
    </p:spTree>
    <p:extLst>
      <p:ext uri="{BB962C8B-B14F-4D97-AF65-F5344CB8AC3E}">
        <p14:creationId xmlns:p14="http://schemas.microsoft.com/office/powerpoint/2010/main" val="1443030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651531" y="761799"/>
            <a:ext cx="1330832" cy="4030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CSS 3</a:t>
            </a:r>
          </a:p>
        </p:txBody>
      </p:sp>
      <p:sp>
        <p:nvSpPr>
          <p:cNvPr id="57" name="Google Shape;595;p17">
            <a:extLst>
              <a:ext uri="{FF2B5EF4-FFF2-40B4-BE49-F238E27FC236}">
                <a16:creationId xmlns:a16="http://schemas.microsoft.com/office/drawing/2014/main" id="{E44A7B22-BF89-4CE0-AA7A-14219608C19E}"/>
              </a:ext>
            </a:extLst>
          </p:cNvPr>
          <p:cNvSpPr txBox="1">
            <a:spLocks/>
          </p:cNvSpPr>
          <p:nvPr/>
        </p:nvSpPr>
        <p:spPr>
          <a:xfrm>
            <a:off x="863294" y="1539275"/>
            <a:ext cx="4601135" cy="264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0"/>
              </a:spcBef>
              <a:spcAft>
                <a:spcPts val="0"/>
              </a:spcAft>
              <a:buClr>
                <a:schemeClr val="dk2"/>
              </a:buClr>
              <a:buSzPts val="1800"/>
              <a:buFont typeface="Barlow Light"/>
              <a:buNone/>
              <a:defRPr sz="2000" b="0" i="0" u="none" strike="noStrike" cap="none">
                <a:solidFill>
                  <a:schemeClr val="dk2"/>
                </a:solidFill>
                <a:latin typeface="Barlow Light"/>
                <a:ea typeface="Barlow Light"/>
                <a:cs typeface="Barlow Light"/>
                <a:sym typeface="Barlow Light"/>
              </a:defRPr>
            </a:lvl1pPr>
            <a:lvl2pPr marL="914400" marR="0" lvl="1"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a:spcBef>
                <a:spcPts val="600"/>
              </a:spcBef>
              <a:buFont typeface="Barlow Light"/>
              <a:buChar char="▸"/>
            </a:pPr>
            <a:r>
              <a:rPr lang="en-US" sz="1400" dirty="0">
                <a:solidFill>
                  <a:schemeClr val="tx1"/>
                </a:solidFill>
                <a:latin typeface="+mj-lt"/>
              </a:rPr>
              <a:t>CSS – stands for cascading style sheet</a:t>
            </a:r>
          </a:p>
          <a:p>
            <a:pPr>
              <a:spcBef>
                <a:spcPts val="600"/>
              </a:spcBef>
              <a:buFont typeface="Barlow Light"/>
              <a:buChar char="▸"/>
            </a:pPr>
            <a:r>
              <a:rPr lang="en-US" sz="1400" dirty="0">
                <a:solidFill>
                  <a:schemeClr val="tx1"/>
                </a:solidFill>
                <a:latin typeface="+mj-lt"/>
              </a:rPr>
              <a:t>CSS describes how the HTML looks like in the screen.</a:t>
            </a:r>
          </a:p>
          <a:p>
            <a:pPr>
              <a:spcBef>
                <a:spcPts val="600"/>
              </a:spcBef>
              <a:buFont typeface="Barlow Light"/>
              <a:buChar char="▸"/>
            </a:pPr>
            <a:r>
              <a:rPr lang="en-US" sz="1400" dirty="0">
                <a:solidFill>
                  <a:schemeClr val="tx1"/>
                </a:solidFill>
                <a:latin typeface="+mj-lt"/>
              </a:rPr>
              <a:t>It allows us to apply styles to the web pages.</a:t>
            </a:r>
          </a:p>
          <a:p>
            <a:pPr>
              <a:spcBef>
                <a:spcPts val="600"/>
              </a:spcBef>
              <a:buFont typeface="Barlow Light"/>
              <a:buChar char="▸"/>
            </a:pPr>
            <a:r>
              <a:rPr lang="en-US" sz="1400" dirty="0">
                <a:solidFill>
                  <a:schemeClr val="tx1"/>
                </a:solidFill>
                <a:latin typeface="+mj-lt"/>
              </a:rPr>
              <a:t>CSS saves time.</a:t>
            </a:r>
          </a:p>
          <a:p>
            <a:pPr>
              <a:spcBef>
                <a:spcPts val="600"/>
              </a:spcBef>
              <a:buFont typeface="Barlow Light"/>
              <a:buChar char="▸"/>
            </a:pPr>
            <a:r>
              <a:rPr lang="en-US" sz="1400" dirty="0">
                <a:solidFill>
                  <a:schemeClr val="tx1"/>
                </a:solidFill>
                <a:latin typeface="+mj-lt"/>
              </a:rPr>
              <a:t>CSS helps designers to position every element in the web page.</a:t>
            </a:r>
          </a:p>
          <a:p>
            <a:pPr>
              <a:spcBef>
                <a:spcPts val="600"/>
              </a:spcBef>
              <a:buFont typeface="Barlow Light"/>
              <a:buChar char="▸"/>
            </a:pPr>
            <a:endParaRPr lang="en-US" sz="1400" dirty="0">
              <a:solidFill>
                <a:schemeClr val="tx1"/>
              </a:solidFill>
              <a:latin typeface="+mj-lt"/>
            </a:endParaRPr>
          </a:p>
        </p:txBody>
      </p:sp>
      <p:pic>
        <p:nvPicPr>
          <p:cNvPr id="58" name="Picture 57">
            <a:extLst>
              <a:ext uri="{FF2B5EF4-FFF2-40B4-BE49-F238E27FC236}">
                <a16:creationId xmlns:a16="http://schemas.microsoft.com/office/drawing/2014/main" id="{A303D492-9F38-47DF-BD38-18D37688A1BC}"/>
              </a:ext>
            </a:extLst>
          </p:cNvPr>
          <p:cNvPicPr>
            <a:picLocks noChangeAspect="1"/>
          </p:cNvPicPr>
          <p:nvPr/>
        </p:nvPicPr>
        <p:blipFill>
          <a:blip r:embed="rId3"/>
          <a:stretch>
            <a:fillRect/>
          </a:stretch>
        </p:blipFill>
        <p:spPr>
          <a:xfrm>
            <a:off x="5529608" y="810998"/>
            <a:ext cx="3088504" cy="3088504"/>
          </a:xfrm>
          <a:prstGeom prst="rect">
            <a:avLst/>
          </a:prstGeom>
        </p:spPr>
      </p:pic>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pic>
        <p:nvPicPr>
          <p:cNvPr id="8" name="Picture 7">
            <a:extLst>
              <a:ext uri="{FF2B5EF4-FFF2-40B4-BE49-F238E27FC236}">
                <a16:creationId xmlns:a16="http://schemas.microsoft.com/office/drawing/2014/main" id="{5843C256-CD89-4C1E-ADD8-6D5F020E5AB5}"/>
              </a:ext>
            </a:extLst>
          </p:cNvPr>
          <p:cNvPicPr>
            <a:picLocks noChangeAspect="1"/>
          </p:cNvPicPr>
          <p:nvPr/>
        </p:nvPicPr>
        <p:blipFill>
          <a:blip r:embed="rId4"/>
          <a:stretch>
            <a:fillRect/>
          </a:stretch>
        </p:blipFill>
        <p:spPr>
          <a:xfrm>
            <a:off x="7744191" y="202682"/>
            <a:ext cx="809831" cy="475135"/>
          </a:xfrm>
          <a:prstGeom prst="rect">
            <a:avLst/>
          </a:prstGeom>
        </p:spPr>
      </p:pic>
    </p:spTree>
    <p:extLst>
      <p:ext uri="{BB962C8B-B14F-4D97-AF65-F5344CB8AC3E}">
        <p14:creationId xmlns:p14="http://schemas.microsoft.com/office/powerpoint/2010/main" val="175907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651530" y="761799"/>
            <a:ext cx="7152281" cy="4030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What are going to build with HTML &amp; CSS</a:t>
            </a:r>
          </a:p>
        </p:txBody>
      </p:sp>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Picture 1">
            <a:extLst>
              <a:ext uri="{FF2B5EF4-FFF2-40B4-BE49-F238E27FC236}">
                <a16:creationId xmlns:a16="http://schemas.microsoft.com/office/drawing/2014/main" id="{29A1F065-35CF-42E2-A6C5-70D6BFF04062}"/>
              </a:ext>
            </a:extLst>
          </p:cNvPr>
          <p:cNvPicPr>
            <a:picLocks noChangeAspect="1"/>
          </p:cNvPicPr>
          <p:nvPr/>
        </p:nvPicPr>
        <p:blipFill>
          <a:blip r:embed="rId3"/>
          <a:stretch>
            <a:fillRect/>
          </a:stretch>
        </p:blipFill>
        <p:spPr>
          <a:xfrm>
            <a:off x="1949264" y="1455781"/>
            <a:ext cx="5526480" cy="3180969"/>
          </a:xfrm>
          <a:prstGeom prst="rect">
            <a:avLst/>
          </a:prstGeom>
        </p:spPr>
      </p:pic>
      <p:pic>
        <p:nvPicPr>
          <p:cNvPr id="8" name="Picture 7">
            <a:extLst>
              <a:ext uri="{FF2B5EF4-FFF2-40B4-BE49-F238E27FC236}">
                <a16:creationId xmlns:a16="http://schemas.microsoft.com/office/drawing/2014/main" id="{C978AE32-A6B5-47CF-A5BA-1587617D7567}"/>
              </a:ext>
            </a:extLst>
          </p:cNvPr>
          <p:cNvPicPr>
            <a:picLocks noChangeAspect="1"/>
          </p:cNvPicPr>
          <p:nvPr/>
        </p:nvPicPr>
        <p:blipFill>
          <a:blip r:embed="rId4"/>
          <a:stretch>
            <a:fillRect/>
          </a:stretch>
        </p:blipFill>
        <p:spPr>
          <a:xfrm>
            <a:off x="7744191" y="202682"/>
            <a:ext cx="809831" cy="475135"/>
          </a:xfrm>
          <a:prstGeom prst="rect">
            <a:avLst/>
          </a:prstGeom>
        </p:spPr>
      </p:pic>
    </p:spTree>
    <p:extLst>
      <p:ext uri="{BB962C8B-B14F-4D97-AF65-F5344CB8AC3E}">
        <p14:creationId xmlns:p14="http://schemas.microsoft.com/office/powerpoint/2010/main" val="256973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463067" y="704724"/>
            <a:ext cx="2601219" cy="4030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TAILWIND CSS</a:t>
            </a:r>
          </a:p>
        </p:txBody>
      </p:sp>
      <p:sp>
        <p:nvSpPr>
          <p:cNvPr id="57" name="Google Shape;595;p17">
            <a:extLst>
              <a:ext uri="{FF2B5EF4-FFF2-40B4-BE49-F238E27FC236}">
                <a16:creationId xmlns:a16="http://schemas.microsoft.com/office/drawing/2014/main" id="{E44A7B22-BF89-4CE0-AA7A-14219608C19E}"/>
              </a:ext>
            </a:extLst>
          </p:cNvPr>
          <p:cNvSpPr txBox="1">
            <a:spLocks/>
          </p:cNvSpPr>
          <p:nvPr/>
        </p:nvSpPr>
        <p:spPr>
          <a:xfrm>
            <a:off x="862272" y="1251300"/>
            <a:ext cx="4601135" cy="264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0"/>
              </a:spcBef>
              <a:spcAft>
                <a:spcPts val="0"/>
              </a:spcAft>
              <a:buClr>
                <a:schemeClr val="dk2"/>
              </a:buClr>
              <a:buSzPts val="1800"/>
              <a:buFont typeface="Barlow Light"/>
              <a:buNone/>
              <a:defRPr sz="2000" b="0" i="0" u="none" strike="noStrike" cap="none">
                <a:solidFill>
                  <a:schemeClr val="dk2"/>
                </a:solidFill>
                <a:latin typeface="Barlow Light"/>
                <a:ea typeface="Barlow Light"/>
                <a:cs typeface="Barlow Light"/>
                <a:sym typeface="Barlow Light"/>
              </a:defRPr>
            </a:lvl1pPr>
            <a:lvl2pPr marL="914400" marR="0" lvl="1"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a:spcBef>
                <a:spcPts val="600"/>
              </a:spcBef>
              <a:buFont typeface="Barlow Light"/>
              <a:buChar char="▸"/>
            </a:pPr>
            <a:r>
              <a:rPr lang="en-US" sz="1400" dirty="0">
                <a:solidFill>
                  <a:schemeClr val="tx1"/>
                </a:solidFill>
                <a:latin typeface="+mj-lt"/>
              </a:rPr>
              <a:t>Tailwind CSS is basically a utility-first CSS framework for rapidly building custom user interfaces.</a:t>
            </a:r>
          </a:p>
          <a:p>
            <a:pPr>
              <a:spcBef>
                <a:spcPts val="600"/>
              </a:spcBef>
              <a:buFont typeface="Barlow Light"/>
              <a:buChar char="▸"/>
            </a:pPr>
            <a:r>
              <a:rPr lang="en-US" sz="1400" dirty="0">
                <a:solidFill>
                  <a:schemeClr val="tx1"/>
                </a:solidFill>
                <a:latin typeface="+mj-lt"/>
              </a:rPr>
              <a:t>It is a utility-first CSS framework which means we can use utility classes to build custom designs without writing CSS as in traditional approach. </a:t>
            </a:r>
          </a:p>
          <a:p>
            <a:pPr>
              <a:spcBef>
                <a:spcPts val="600"/>
              </a:spcBef>
              <a:buFont typeface="Barlow Light"/>
              <a:buChar char="▸"/>
            </a:pPr>
            <a:r>
              <a:rPr lang="en-US" sz="1400" dirty="0">
                <a:solidFill>
                  <a:schemeClr val="tx1"/>
                </a:solidFill>
                <a:latin typeface="+mj-lt"/>
              </a:rPr>
              <a:t>No more silly names for CSS classes and Id’s</a:t>
            </a:r>
          </a:p>
          <a:p>
            <a:pPr>
              <a:spcBef>
                <a:spcPts val="600"/>
              </a:spcBef>
              <a:buFont typeface="Barlow Light"/>
              <a:buChar char="▸"/>
            </a:pPr>
            <a:r>
              <a:rPr lang="en-US" sz="1400" dirty="0">
                <a:solidFill>
                  <a:schemeClr val="tx1"/>
                </a:solidFill>
                <a:latin typeface="+mj-lt"/>
              </a:rPr>
              <a:t>Minimum lines of Code in CSS file.</a:t>
            </a:r>
          </a:p>
          <a:p>
            <a:pPr>
              <a:spcBef>
                <a:spcPts val="600"/>
              </a:spcBef>
              <a:buFont typeface="Barlow Light"/>
              <a:buChar char="▸"/>
            </a:pPr>
            <a:r>
              <a:rPr lang="en-US" sz="1400" dirty="0">
                <a:solidFill>
                  <a:schemeClr val="tx1"/>
                </a:solidFill>
                <a:latin typeface="+mj-lt"/>
              </a:rPr>
              <a:t>Makes the website responsive.</a:t>
            </a:r>
          </a:p>
          <a:p>
            <a:pPr>
              <a:spcBef>
                <a:spcPts val="600"/>
              </a:spcBef>
              <a:buFont typeface="Barlow Light"/>
              <a:buChar char="▸"/>
            </a:pPr>
            <a:r>
              <a:rPr lang="en-US" sz="1400" dirty="0">
                <a:solidFill>
                  <a:schemeClr val="tx1"/>
                </a:solidFill>
                <a:latin typeface="+mj-lt"/>
              </a:rPr>
              <a:t>Makes the changes in the desired manner. </a:t>
            </a:r>
          </a:p>
          <a:p>
            <a:pPr>
              <a:spcBef>
                <a:spcPts val="600"/>
              </a:spcBef>
              <a:buFont typeface="Barlow Light"/>
              <a:buChar char="▸"/>
            </a:pPr>
            <a:endParaRPr lang="en-US" sz="1400" dirty="0">
              <a:solidFill>
                <a:schemeClr val="tx1"/>
              </a:solidFill>
              <a:latin typeface="+mj-lt"/>
            </a:endParaRPr>
          </a:p>
        </p:txBody>
      </p:sp>
      <p:pic>
        <p:nvPicPr>
          <p:cNvPr id="58" name="Picture 57">
            <a:extLst>
              <a:ext uri="{FF2B5EF4-FFF2-40B4-BE49-F238E27FC236}">
                <a16:creationId xmlns:a16="http://schemas.microsoft.com/office/drawing/2014/main" id="{A303D492-9F38-47DF-BD38-18D37688A1BC}"/>
              </a:ext>
            </a:extLst>
          </p:cNvPr>
          <p:cNvPicPr>
            <a:picLocks noChangeAspect="1"/>
          </p:cNvPicPr>
          <p:nvPr/>
        </p:nvPicPr>
        <p:blipFill>
          <a:blip r:embed="rId3"/>
          <a:stretch>
            <a:fillRect/>
          </a:stretch>
        </p:blipFill>
        <p:spPr>
          <a:xfrm>
            <a:off x="5463407" y="1969790"/>
            <a:ext cx="3088504" cy="380030"/>
          </a:xfrm>
          <a:prstGeom prst="rect">
            <a:avLst/>
          </a:prstGeom>
        </p:spPr>
      </p:pic>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ED2C214A-B7CF-455A-8C1A-E4E79443A955}"/>
              </a:ext>
            </a:extLst>
          </p:cNvPr>
          <p:cNvPicPr>
            <a:picLocks noChangeAspect="1"/>
          </p:cNvPicPr>
          <p:nvPr/>
        </p:nvPicPr>
        <p:blipFill>
          <a:blip r:embed="rId4"/>
          <a:stretch>
            <a:fillRect/>
          </a:stretch>
        </p:blipFill>
        <p:spPr>
          <a:xfrm>
            <a:off x="7744191" y="202682"/>
            <a:ext cx="809831" cy="475135"/>
          </a:xfrm>
          <a:prstGeom prst="rect">
            <a:avLst/>
          </a:prstGeom>
        </p:spPr>
      </p:pic>
    </p:spTree>
    <p:extLst>
      <p:ext uri="{BB962C8B-B14F-4D97-AF65-F5344CB8AC3E}">
        <p14:creationId xmlns:p14="http://schemas.microsoft.com/office/powerpoint/2010/main" val="273470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55" name="Google Shape;343;p13">
            <a:extLst>
              <a:ext uri="{FF2B5EF4-FFF2-40B4-BE49-F238E27FC236}">
                <a16:creationId xmlns:a16="http://schemas.microsoft.com/office/drawing/2014/main" id="{55B088EB-0364-4156-9482-A7CF8E8FD0CA}"/>
              </a:ext>
            </a:extLst>
          </p:cNvPr>
          <p:cNvSpPr txBox="1">
            <a:spLocks/>
          </p:cNvSpPr>
          <p:nvPr/>
        </p:nvSpPr>
        <p:spPr>
          <a:xfrm>
            <a:off x="463067" y="704724"/>
            <a:ext cx="2601219" cy="4030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2800" b="1" dirty="0"/>
              <a:t>CLI</a:t>
            </a:r>
          </a:p>
        </p:txBody>
      </p:sp>
      <p:sp>
        <p:nvSpPr>
          <p:cNvPr id="57" name="Google Shape;595;p17">
            <a:extLst>
              <a:ext uri="{FF2B5EF4-FFF2-40B4-BE49-F238E27FC236}">
                <a16:creationId xmlns:a16="http://schemas.microsoft.com/office/drawing/2014/main" id="{E44A7B22-BF89-4CE0-AA7A-14219608C19E}"/>
              </a:ext>
            </a:extLst>
          </p:cNvPr>
          <p:cNvSpPr txBox="1">
            <a:spLocks/>
          </p:cNvSpPr>
          <p:nvPr/>
        </p:nvSpPr>
        <p:spPr>
          <a:xfrm>
            <a:off x="862272" y="1251300"/>
            <a:ext cx="4601135" cy="2640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0"/>
              </a:spcBef>
              <a:spcAft>
                <a:spcPts val="0"/>
              </a:spcAft>
              <a:buClr>
                <a:schemeClr val="dk2"/>
              </a:buClr>
              <a:buSzPts val="1800"/>
              <a:buFont typeface="Barlow Light"/>
              <a:buNone/>
              <a:defRPr sz="2000" b="0" i="0" u="none" strike="noStrike" cap="none">
                <a:solidFill>
                  <a:schemeClr val="dk2"/>
                </a:solidFill>
                <a:latin typeface="Barlow Light"/>
                <a:ea typeface="Barlow Light"/>
                <a:cs typeface="Barlow Light"/>
                <a:sym typeface="Barlow Light"/>
              </a:defRPr>
            </a:lvl1pPr>
            <a:lvl2pPr marL="914400" marR="0" lvl="1"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2pPr>
            <a:lvl3pPr marL="1371600" marR="0" lvl="2" indent="-3429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3pPr>
            <a:lvl4pPr marL="1828800" marR="0" lvl="3"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4pPr>
            <a:lvl5pPr marL="2286000" marR="0" lvl="4"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5pPr>
            <a:lvl6pPr marL="2743200" marR="0" lvl="5"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6pPr>
            <a:lvl7pPr marL="3200400" marR="0" lvl="6"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7pPr>
            <a:lvl8pPr marL="3657600" marR="0" lvl="7"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8pPr>
            <a:lvl9pPr marL="4114800" marR="0" lvl="8" indent="-355600" algn="l" rtl="0">
              <a:lnSpc>
                <a:spcPct val="110000"/>
              </a:lnSpc>
              <a:spcBef>
                <a:spcPts val="0"/>
              </a:spcBef>
              <a:spcAft>
                <a:spcPts val="0"/>
              </a:spcAft>
              <a:buClr>
                <a:schemeClr val="dk2"/>
              </a:buClr>
              <a:buSzPts val="3000"/>
              <a:buFont typeface="Barlow Light"/>
              <a:buNone/>
              <a:defRPr sz="3000" b="0" i="0" u="none" strike="noStrike" cap="none">
                <a:solidFill>
                  <a:schemeClr val="dk2"/>
                </a:solidFill>
                <a:latin typeface="Barlow Light"/>
                <a:ea typeface="Barlow Light"/>
                <a:cs typeface="Barlow Light"/>
                <a:sym typeface="Barlow Light"/>
              </a:defRPr>
            </a:lvl9pPr>
          </a:lstStyle>
          <a:p>
            <a:pPr>
              <a:spcBef>
                <a:spcPts val="600"/>
              </a:spcBef>
              <a:buFont typeface="Barlow Light"/>
              <a:buChar char="▸"/>
            </a:pPr>
            <a:r>
              <a:rPr lang="en-US" sz="1400" dirty="0">
                <a:solidFill>
                  <a:schemeClr val="tx1"/>
                </a:solidFill>
                <a:latin typeface="+mj-lt"/>
              </a:rPr>
              <a:t>A command-line interface (CLI) is a text-based user interface (</a:t>
            </a:r>
            <a:r>
              <a:rPr lang="en-US" sz="1400" u="sng" dirty="0">
                <a:solidFill>
                  <a:schemeClr val="tx1"/>
                </a:solidFill>
                <a:latin typeface="+mj-lt"/>
                <a:hlinkClick r:id="rId3">
                  <a:extLst>
                    <a:ext uri="{A12FA001-AC4F-418D-AE19-62706E023703}">
                      <ahyp:hlinkClr xmlns:ahyp="http://schemas.microsoft.com/office/drawing/2018/hyperlinkcolor" val="tx"/>
                    </a:ext>
                  </a:extLst>
                </a:hlinkClick>
              </a:rPr>
              <a:t>UI</a:t>
            </a:r>
            <a:r>
              <a:rPr lang="en-US" sz="1400" dirty="0">
                <a:solidFill>
                  <a:schemeClr val="tx1"/>
                </a:solidFill>
                <a:latin typeface="+mj-lt"/>
              </a:rPr>
              <a:t>) used to run programs, manage computer files and interact with the computer.</a:t>
            </a:r>
          </a:p>
          <a:p>
            <a:pPr>
              <a:spcBef>
                <a:spcPts val="600"/>
              </a:spcBef>
              <a:buFont typeface="Barlow Light"/>
              <a:buChar char="▸"/>
            </a:pPr>
            <a:r>
              <a:rPr lang="en-US" sz="1400" dirty="0">
                <a:solidFill>
                  <a:schemeClr val="tx1"/>
                </a:solidFill>
                <a:latin typeface="+mj-lt"/>
              </a:rPr>
              <a:t>Using git to create, delete and rename folders and also the files.</a:t>
            </a:r>
          </a:p>
          <a:p>
            <a:pPr>
              <a:spcBef>
                <a:spcPts val="600"/>
              </a:spcBef>
              <a:buFont typeface="Barlow Light"/>
              <a:buChar char="▸"/>
            </a:pPr>
            <a:endParaRPr lang="en-US" sz="1400" dirty="0">
              <a:solidFill>
                <a:schemeClr val="tx1"/>
              </a:solidFill>
              <a:latin typeface="+mj-lt"/>
            </a:endParaRPr>
          </a:p>
        </p:txBody>
      </p:sp>
      <p:pic>
        <p:nvPicPr>
          <p:cNvPr id="58" name="Picture 57">
            <a:extLst>
              <a:ext uri="{FF2B5EF4-FFF2-40B4-BE49-F238E27FC236}">
                <a16:creationId xmlns:a16="http://schemas.microsoft.com/office/drawing/2014/main" id="{A303D492-9F38-47DF-BD38-18D37688A1BC}"/>
              </a:ext>
            </a:extLst>
          </p:cNvPr>
          <p:cNvPicPr>
            <a:picLocks noChangeAspect="1"/>
          </p:cNvPicPr>
          <p:nvPr/>
        </p:nvPicPr>
        <p:blipFill>
          <a:blip r:embed="rId4"/>
          <a:stretch>
            <a:fillRect/>
          </a:stretch>
        </p:blipFill>
        <p:spPr>
          <a:xfrm>
            <a:off x="6396170" y="1410444"/>
            <a:ext cx="2021894" cy="2021894"/>
          </a:xfrm>
          <a:prstGeom prst="rect">
            <a:avLst/>
          </a:prstGeom>
        </p:spPr>
      </p:pic>
      <p:sp>
        <p:nvSpPr>
          <p:cNvPr id="59" name="Google Shape;347;p13">
            <a:extLst>
              <a:ext uri="{FF2B5EF4-FFF2-40B4-BE49-F238E27FC236}">
                <a16:creationId xmlns:a16="http://schemas.microsoft.com/office/drawing/2014/main" id="{B8BF152B-8936-4E9F-8519-DA0218EC3714}"/>
              </a:ext>
            </a:extLst>
          </p:cNvPr>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pic>
        <p:nvPicPr>
          <p:cNvPr id="8" name="Picture 7">
            <a:extLst>
              <a:ext uri="{FF2B5EF4-FFF2-40B4-BE49-F238E27FC236}">
                <a16:creationId xmlns:a16="http://schemas.microsoft.com/office/drawing/2014/main" id="{744FA832-B9AD-4F41-8EC0-EF329289ACBB}"/>
              </a:ext>
            </a:extLst>
          </p:cNvPr>
          <p:cNvPicPr>
            <a:picLocks noChangeAspect="1"/>
          </p:cNvPicPr>
          <p:nvPr/>
        </p:nvPicPr>
        <p:blipFill>
          <a:blip r:embed="rId5"/>
          <a:stretch>
            <a:fillRect/>
          </a:stretch>
        </p:blipFill>
        <p:spPr>
          <a:xfrm>
            <a:off x="7744191" y="202682"/>
            <a:ext cx="809831" cy="475135"/>
          </a:xfrm>
          <a:prstGeom prst="rect">
            <a:avLst/>
          </a:prstGeom>
        </p:spPr>
      </p:pic>
    </p:spTree>
    <p:extLst>
      <p:ext uri="{BB962C8B-B14F-4D97-AF65-F5344CB8AC3E}">
        <p14:creationId xmlns:p14="http://schemas.microsoft.com/office/powerpoint/2010/main" val="3537870341"/>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796</Words>
  <Application>Microsoft Office PowerPoint</Application>
  <PresentationFormat>On-screen Show (16:9)</PresentationFormat>
  <Paragraphs>103</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Raleway Thin</vt:lpstr>
      <vt:lpstr>Barlow</vt:lpstr>
      <vt:lpstr>Calibri</vt:lpstr>
      <vt:lpstr>Arial</vt:lpstr>
      <vt:lpstr>Barlow Light</vt:lpstr>
      <vt:lpstr>Times New Roman</vt:lpstr>
      <vt:lpstr>Gaoler template</vt:lpstr>
      <vt:lpstr>THE FULL STACK WEB DEVELOPER BOOTCAMP 2022</vt:lpstr>
      <vt:lpstr>Full stack web development ???</vt:lpstr>
      <vt:lpstr>What are we going to learn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SUPERMARKET MANAGEMENT SYSTEM</dc:title>
  <dc:creator>Sadiq</dc:creator>
  <cp:lastModifiedBy>Sidiik Omar</cp:lastModifiedBy>
  <cp:revision>40</cp:revision>
  <dcterms:modified xsi:type="dcterms:W3CDTF">2022-08-13T15:01:34Z</dcterms:modified>
</cp:coreProperties>
</file>